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5" r:id="rId3"/>
    <p:sldId id="258" r:id="rId4"/>
    <p:sldId id="260" r:id="rId5"/>
    <p:sldId id="259" r:id="rId6"/>
    <p:sldId id="282" r:id="rId7"/>
    <p:sldId id="283" r:id="rId8"/>
    <p:sldId id="263" r:id="rId9"/>
    <p:sldId id="261" r:id="rId10"/>
    <p:sldId id="313" r:id="rId11"/>
    <p:sldId id="293" r:id="rId12"/>
    <p:sldId id="312" r:id="rId13"/>
    <p:sldId id="272" r:id="rId14"/>
    <p:sldId id="305" r:id="rId15"/>
    <p:sldId id="306" r:id="rId16"/>
    <p:sldId id="287" r:id="rId17"/>
    <p:sldId id="256" r:id="rId18"/>
    <p:sldId id="295" r:id="rId19"/>
    <p:sldId id="296" r:id="rId20"/>
    <p:sldId id="298" r:id="rId21"/>
    <p:sldId id="299" r:id="rId22"/>
    <p:sldId id="300" r:id="rId23"/>
    <p:sldId id="301" r:id="rId24"/>
    <p:sldId id="303" r:id="rId25"/>
    <p:sldId id="304" r:id="rId26"/>
    <p:sldId id="308" r:id="rId27"/>
    <p:sldId id="309" r:id="rId28"/>
    <p:sldId id="310" r:id="rId29"/>
    <p:sldId id="311" r:id="rId30"/>
    <p:sldId id="27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4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ry-k.d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dhwv.d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849" y="220224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Diplom-Volkswirt</a:t>
            </a:r>
            <a:r>
              <a:rPr lang="en-US" b="1" dirty="0"/>
              <a:t> </a:t>
            </a:r>
            <a:r>
              <a:rPr b="1" dirty="0" err="1"/>
              <a:t>Τρύφων</a:t>
            </a:r>
            <a:r>
              <a:rPr b="1" dirty="0"/>
              <a:t> </a:t>
            </a:r>
            <a:r>
              <a:rPr b="1" dirty="0" err="1"/>
              <a:t>Κολιτσό</a:t>
            </a:r>
            <a:r>
              <a:rPr b="1" dirty="0"/>
              <a:t>πουλος </a:t>
            </a:r>
            <a:endParaRPr lang="el-GR" b="1" dirty="0"/>
          </a:p>
          <a:p>
            <a:pPr marL="0" indent="0">
              <a:buNone/>
            </a:pPr>
            <a:r>
              <a:rPr b="1" dirty="0"/>
              <a:t>(TRY-K Business Consulting</a:t>
            </a:r>
            <a:r>
              <a:rPr lang="de-DE" b="1" dirty="0"/>
              <a:t> </a:t>
            </a:r>
            <a:r>
              <a:rPr lang="de-DE" dirty="0">
                <a:hlinkClick r:id="rId3"/>
              </a:rPr>
              <a:t>https://try-k.de</a:t>
            </a:r>
            <a:r>
              <a:rPr lang="de-DE" dirty="0"/>
              <a:t> </a:t>
            </a:r>
            <a:r>
              <a:rPr dirty="0"/>
              <a:t>)</a:t>
            </a:r>
            <a:r>
              <a:rPr lang="el-GR" dirty="0"/>
              <a:t>  </a:t>
            </a:r>
            <a:endParaRPr lang="en-GB" dirty="0"/>
          </a:p>
          <a:p>
            <a:pPr marL="0" indent="0">
              <a:buNone/>
            </a:pPr>
            <a:r>
              <a:rPr lang="de-DE" dirty="0"/>
              <a:t>Business Development Manager Germany </a:t>
            </a:r>
            <a:endParaRPr lang="el-GR" dirty="0"/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b="1" dirty="0"/>
              <a:t>Αντιπρόεδρος </a:t>
            </a:r>
            <a:r>
              <a:rPr b="1" dirty="0"/>
              <a:t>DHW</a:t>
            </a:r>
            <a:r>
              <a:rPr lang="de-DE" b="1" dirty="0"/>
              <a:t> Deutsch-Hellenische Wirtschaftsvereinigung</a:t>
            </a:r>
            <a:r>
              <a:rPr lang="de-DE" dirty="0"/>
              <a:t> ( </a:t>
            </a:r>
            <a:r>
              <a:rPr lang="de-DE" dirty="0">
                <a:hlinkClick r:id="rId4"/>
              </a:rPr>
              <a:t>https://dhwv.de</a:t>
            </a:r>
            <a:r>
              <a:rPr lang="de-DE" dirty="0"/>
              <a:t> )</a:t>
            </a:r>
            <a:endParaRPr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3CB4DB50-A01F-3187-3B78-D220F8CFE5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43363" y="2624138"/>
            <a:ext cx="10572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A6F0DA2A-FFA9-4A50-C956-C6DDEA941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100" y="1872592"/>
            <a:ext cx="2049672" cy="75154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1B90CCF-7D53-0E98-2CFD-020D2392831F}"/>
              </a:ext>
            </a:extLst>
          </p:cNvPr>
          <p:cNvSpPr txBox="1">
            <a:spLocks/>
          </p:cNvSpPr>
          <p:nvPr/>
        </p:nvSpPr>
        <p:spPr>
          <a:xfrm>
            <a:off x="631449" y="12979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solidFill>
                  <a:srgbClr val="002060"/>
                </a:solidFill>
              </a:rPr>
              <a:t>Ευκαιρίες και στρατηγικές εισόδου στην απαιτητική γερμανική αγορά προϊόντων υγιεινής διατροφής. Εμπειρίες και συμπεράσματα από τη μακρόχρονη παρακολούθηση της γερμανικής αγοράς – Ποιο είναι τελικά το μυστικό της επιτυχίας;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6" name="Grafik 5" descr="DHW Deutsch-Hellenische Wirtschaftsvereinigung e.V.">
            <a:extLst>
              <a:ext uri="{FF2B5EF4-FFF2-40B4-BE49-F238E27FC236}">
                <a16:creationId xmlns:a16="http://schemas.microsoft.com/office/drawing/2014/main" id="{E0FA96DA-07E8-8E82-BB9D-50EFEB294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4490" y="4965358"/>
            <a:ext cx="1097282" cy="10972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97B2C6-0A08-FD30-14E5-77D5DA5EC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F0E67-6B69-012C-5BC0-7FBA46DAB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849" y="220224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l-GR" b="1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9E28D40-16A3-DC7B-91A4-784A75E4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43363" y="2624138"/>
            <a:ext cx="10572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6" name="Grafik 5" descr="DHW Deutsch-Hellenische Wirtschaftsvereinigung e.V.">
            <a:extLst>
              <a:ext uri="{FF2B5EF4-FFF2-40B4-BE49-F238E27FC236}">
                <a16:creationId xmlns:a16="http://schemas.microsoft.com/office/drawing/2014/main" id="{A72D8BB7-2BB9-AB1C-5EB3-1BDB4F680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703" y="5968703"/>
            <a:ext cx="889297" cy="889297"/>
          </a:xfrm>
          <a:prstGeom prst="rect">
            <a:avLst/>
          </a:prstGeom>
        </p:spPr>
      </p:pic>
      <p:pic>
        <p:nvPicPr>
          <p:cNvPr id="4" name="Grafik 3" descr="Ein Bild, das Himmel, draußen, Wahrzeichen, Panorama enthält.&#10;&#10;KI-generierte Inhalte können fehlerhaft sein.">
            <a:extLst>
              <a:ext uri="{FF2B5EF4-FFF2-40B4-BE49-F238E27FC236}">
                <a16:creationId xmlns:a16="http://schemas.microsoft.com/office/drawing/2014/main" id="{2A2D4202-F194-44D2-63E9-4B50837A6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223492"/>
          </a:xfrm>
          <a:prstGeom prst="rect">
            <a:avLst/>
          </a:prstGeom>
        </p:spPr>
      </p:pic>
      <p:sp>
        <p:nvSpPr>
          <p:cNvPr id="7" name="Inhaltsplatzhalter 10">
            <a:extLst>
              <a:ext uri="{FF2B5EF4-FFF2-40B4-BE49-F238E27FC236}">
                <a16:creationId xmlns:a16="http://schemas.microsoft.com/office/drawing/2014/main" id="{981F9BBB-4525-8B6C-4CF6-F7E4610BA705}"/>
              </a:ext>
            </a:extLst>
          </p:cNvPr>
          <p:cNvSpPr txBox="1">
            <a:spLocks/>
          </p:cNvSpPr>
          <p:nvPr/>
        </p:nvSpPr>
        <p:spPr>
          <a:xfrm>
            <a:off x="278464" y="222349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/>
              <a:t>DHW</a:t>
            </a:r>
            <a:r>
              <a:rPr lang="el-GR" dirty="0"/>
              <a:t> – Το δίκτυο</a:t>
            </a:r>
            <a:r>
              <a:rPr lang="de-DE" dirty="0"/>
              <a:t> </a:t>
            </a:r>
            <a:endParaRPr lang="el-GR" dirty="0"/>
          </a:p>
          <a:p>
            <a:r>
              <a:rPr lang="el-GR" dirty="0"/>
              <a:t>Από το 1993, </a:t>
            </a:r>
            <a:r>
              <a:rPr lang="de-DE" dirty="0"/>
              <a:t>o</a:t>
            </a:r>
            <a:r>
              <a:rPr lang="el-GR" dirty="0"/>
              <a:t> </a:t>
            </a:r>
            <a:r>
              <a:rPr lang="el-GR" b="1" dirty="0" err="1"/>
              <a:t>Γερμανο</a:t>
            </a:r>
            <a:r>
              <a:rPr lang="el-GR" b="1" dirty="0"/>
              <a:t>-Ελληνικός Οικονομικός Σύνδεσμος </a:t>
            </a:r>
            <a:r>
              <a:rPr lang="de-DE" b="1" dirty="0"/>
              <a:t>DHW </a:t>
            </a:r>
            <a:r>
              <a:rPr lang="el-GR" b="1" dirty="0"/>
              <a:t>με έδρα την Κολωνία </a:t>
            </a:r>
            <a:r>
              <a:rPr lang="el-GR" dirty="0"/>
              <a:t> προωθεί τις </a:t>
            </a:r>
            <a:r>
              <a:rPr lang="el-GR" b="1" dirty="0"/>
              <a:t>διμερείς οικονομικές και εμπορικές σχέσεις μεταξύ Γερμανίας και Ελλάδας.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Είναι η κεντρική, υπεράνω κομμάτων </a:t>
            </a:r>
            <a:r>
              <a:rPr lang="el-GR" b="1" dirty="0"/>
              <a:t>οργάνωση στη Ομοσπονδιακή Δημοκρατία της Γερμανίας, στην οποία συνεργάζονται φίλοι της Ελλάδας με σκοπό την προώθηση της στενής συνεργασίας  των δύο χωρών, </a:t>
            </a:r>
            <a:r>
              <a:rPr lang="el-GR" dirty="0"/>
              <a:t>ιδίως στους τομείς της οικονομίας, του εμπορίου, των υπηρεσιών, της εκπαίδευσης και του τουρισμού.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398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1.</a:t>
            </a:r>
            <a:r>
              <a:rPr dirty="0" err="1"/>
              <a:t>Εξ</a:t>
            </a:r>
            <a:r>
              <a:rPr dirty="0"/>
              <a:t>αγωγές Ελληνικών Τροφίμων στη Γερμανία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dirty="0"/>
          </a:p>
          <a:p>
            <a:pPr lvl="1"/>
            <a:r>
              <a:rPr dirty="0" err="1"/>
              <a:t>Μέσος</a:t>
            </a:r>
            <a:r>
              <a:rPr dirty="0"/>
              <a:t> </a:t>
            </a:r>
            <a:r>
              <a:rPr dirty="0" err="1"/>
              <a:t>ετήσιος</a:t>
            </a:r>
            <a:r>
              <a:rPr dirty="0"/>
              <a:t> </a:t>
            </a:r>
            <a:r>
              <a:rPr dirty="0" err="1"/>
              <a:t>ρυθμός</a:t>
            </a:r>
            <a:r>
              <a:rPr dirty="0"/>
              <a:t> α</a:t>
            </a:r>
            <a:r>
              <a:rPr dirty="0" err="1"/>
              <a:t>ύξησης</a:t>
            </a:r>
            <a:r>
              <a:rPr dirty="0"/>
              <a:t> α</a:t>
            </a:r>
            <a:r>
              <a:rPr dirty="0" err="1"/>
              <a:t>ξί</a:t>
            </a:r>
            <a:r>
              <a:rPr dirty="0"/>
              <a:t>ας: </a:t>
            </a:r>
            <a:r>
              <a:rPr b="1" dirty="0"/>
              <a:t>+4,9%</a:t>
            </a:r>
            <a:endParaRPr lang="el-GR" b="1" dirty="0"/>
          </a:p>
          <a:p>
            <a:r>
              <a:rPr dirty="0" err="1"/>
              <a:t>Μερίδιο</a:t>
            </a:r>
            <a:r>
              <a:rPr dirty="0"/>
              <a:t> </a:t>
            </a:r>
            <a:r>
              <a:rPr dirty="0" err="1"/>
              <a:t>Ελλάδ</a:t>
            </a:r>
            <a:r>
              <a:rPr dirty="0"/>
              <a:t>ας</a:t>
            </a:r>
            <a:r>
              <a:rPr lang="de-DE" dirty="0"/>
              <a:t> </a:t>
            </a:r>
            <a:r>
              <a:rPr lang="de-DE" sz="2000" dirty="0"/>
              <a:t>(</a:t>
            </a:r>
            <a:r>
              <a:rPr lang="el-GR" sz="2000" dirty="0"/>
              <a:t>2024</a:t>
            </a:r>
            <a:r>
              <a:rPr lang="de-DE" sz="2000" dirty="0"/>
              <a:t>)</a:t>
            </a:r>
            <a:r>
              <a:rPr dirty="0"/>
              <a:t>: </a:t>
            </a:r>
            <a:r>
              <a:rPr b="1" u="sng" dirty="0"/>
              <a:t>1% </a:t>
            </a:r>
            <a:r>
              <a:rPr b="1" u="sng" dirty="0" err="1"/>
              <a:t>των</a:t>
            </a:r>
            <a:r>
              <a:rPr b="1" u="sng" dirty="0"/>
              <a:t> </a:t>
            </a:r>
            <a:r>
              <a:rPr b="1" u="sng" dirty="0" err="1"/>
              <a:t>συνολικών</a:t>
            </a:r>
            <a:r>
              <a:rPr b="1" u="sng" dirty="0"/>
              <a:t> </a:t>
            </a:r>
            <a:r>
              <a:rPr b="1" u="sng" dirty="0" err="1"/>
              <a:t>εισ</a:t>
            </a:r>
            <a:r>
              <a:rPr b="1" u="sng" dirty="0"/>
              <a:t>αγωγών τροφίμων</a:t>
            </a:r>
            <a:endParaRPr lang="el-GR" b="1" u="sng" dirty="0"/>
          </a:p>
          <a:p>
            <a:pPr marL="457200" lvl="1" indent="0">
              <a:buNone/>
            </a:pP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Οι ελληνικές εξαγωγές προς την Γερμανία  έχουνε ακόμα τεράστιο περιθώριο ανάπτυξης.  </a:t>
            </a:r>
          </a:p>
          <a:p>
            <a:pPr marL="457200" lvl="1" indent="0">
              <a:buNone/>
            </a:pP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Τα Ελληνικά τρόφιμα και ποτά </a:t>
            </a:r>
            <a:r>
              <a:rPr lang="el-GR" b="1" u="sng" dirty="0">
                <a:solidFill>
                  <a:schemeClr val="accent3">
                    <a:lumMod val="75000"/>
                  </a:schemeClr>
                </a:solidFill>
              </a:rPr>
              <a:t>ΑΞΙΖΟΥΝ</a:t>
            </a: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 ένα μεγαλύτερο μερίδιο αγοράς! </a:t>
            </a:r>
          </a:p>
          <a:p>
            <a:pPr marL="457200" lvl="1" indent="0">
              <a:buNone/>
            </a:pPr>
            <a:endParaRPr lang="de-DE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b="1" u="sng" dirty="0"/>
          </a:p>
        </p:txBody>
      </p:sp>
      <p:pic>
        <p:nvPicPr>
          <p:cNvPr id="4" name="Grafik 3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C25619F8-4B54-9DEE-6762-853911949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071" y="6223693"/>
            <a:ext cx="1729929" cy="63430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411553F-A9EB-54E6-08CE-782F00E03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2. </a:t>
            </a:r>
            <a:r>
              <a:rPr dirty="0" err="1"/>
              <a:t>Εξέλιξη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lang="el-GR" dirty="0"/>
              <a:t>ζ</a:t>
            </a:r>
            <a:r>
              <a:rPr dirty="0" err="1"/>
              <a:t>ήτησης</a:t>
            </a:r>
            <a:r>
              <a:rPr lang="el-GR" dirty="0"/>
              <a:t> για ελληνικά </a:t>
            </a:r>
            <a:r>
              <a:rPr lang="el-GR" dirty="0" err="1"/>
              <a:t>προιόντα</a:t>
            </a:r>
            <a:r>
              <a:rPr lang="el-GR" dirty="0"/>
              <a:t> στη Γερμανία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8229600" cy="4525963"/>
          </a:xfrm>
        </p:spPr>
        <p:txBody>
          <a:bodyPr/>
          <a:lstStyle/>
          <a:p>
            <a:endParaRPr dirty="0"/>
          </a:p>
          <a:p>
            <a:pPr lvl="1"/>
            <a:r>
              <a:rPr b="1" dirty="0">
                <a:solidFill>
                  <a:srgbClr val="FF0000"/>
                </a:solidFill>
              </a:rPr>
              <a:t>Παλ</a:t>
            </a:r>
            <a:r>
              <a:rPr lang="el-GR" b="1" dirty="0">
                <a:solidFill>
                  <a:srgbClr val="FF0000"/>
                </a:solidFill>
              </a:rPr>
              <a:t>αι</a:t>
            </a:r>
            <a:r>
              <a:rPr b="1" dirty="0" err="1">
                <a:solidFill>
                  <a:srgbClr val="FF0000"/>
                </a:solidFill>
              </a:rPr>
              <a:t>ότερ</a:t>
            </a:r>
            <a:r>
              <a:rPr b="1" dirty="0">
                <a:solidFill>
                  <a:srgbClr val="FF0000"/>
                </a:solidFill>
              </a:rPr>
              <a:t>α: ethnic αγορά, </a:t>
            </a:r>
            <a:r>
              <a:rPr lang="el-GR" b="1" dirty="0">
                <a:solidFill>
                  <a:srgbClr val="FF0000"/>
                </a:solidFill>
              </a:rPr>
              <a:t>κατανάλωση αποκλειστικά από την </a:t>
            </a:r>
            <a:r>
              <a:rPr b="1" dirty="0" err="1">
                <a:solidFill>
                  <a:srgbClr val="FF0000"/>
                </a:solidFill>
              </a:rPr>
              <a:t>ελληνική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ομογένει</a:t>
            </a:r>
            <a:r>
              <a:rPr b="1" dirty="0">
                <a:solidFill>
                  <a:srgbClr val="FF0000"/>
                </a:solidFill>
              </a:rPr>
              <a:t>α</a:t>
            </a:r>
            <a:endParaRPr lang="el-GR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b="1" dirty="0"/>
          </a:p>
          <a:p>
            <a:pPr lvl="1"/>
            <a:r>
              <a:rPr b="1" dirty="0" err="1">
                <a:solidFill>
                  <a:srgbClr val="00B050"/>
                </a:solidFill>
              </a:rPr>
              <a:t>Σήμερ</a:t>
            </a:r>
            <a:r>
              <a:rPr b="1" dirty="0">
                <a:solidFill>
                  <a:srgbClr val="00B050"/>
                </a:solidFill>
              </a:rPr>
              <a:t>α: </a:t>
            </a:r>
            <a:r>
              <a:rPr lang="en-GB" b="1" dirty="0">
                <a:solidFill>
                  <a:srgbClr val="00B050"/>
                </a:solidFill>
              </a:rPr>
              <a:t>K</a:t>
            </a:r>
            <a:r>
              <a:rPr b="1" dirty="0">
                <a:solidFill>
                  <a:srgbClr val="00B050"/>
                </a:solidFill>
              </a:rPr>
              <a:t>ατανα</a:t>
            </a:r>
            <a:r>
              <a:rPr b="1" dirty="0" err="1">
                <a:solidFill>
                  <a:srgbClr val="00B050"/>
                </a:solidFill>
              </a:rPr>
              <a:t>λωτές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l-GR" b="1" dirty="0">
                <a:solidFill>
                  <a:srgbClr val="00B050"/>
                </a:solidFill>
              </a:rPr>
              <a:t>κάτοικοι Γερμανίας</a:t>
            </a:r>
          </a:p>
          <a:p>
            <a:pPr marL="457200" lvl="1" indent="0">
              <a:buNone/>
            </a:pPr>
            <a:r>
              <a:rPr lang="el-GR" b="1" dirty="0">
                <a:solidFill>
                  <a:srgbClr val="92D050"/>
                </a:solidFill>
              </a:rPr>
              <a:t> </a:t>
            </a:r>
            <a:endParaRPr b="1" dirty="0">
              <a:solidFill>
                <a:srgbClr val="92D050"/>
              </a:solidFill>
            </a:endParaRPr>
          </a:p>
          <a:p>
            <a:pPr marL="457200" lvl="1" indent="0">
              <a:buNone/>
            </a:pPr>
            <a:r>
              <a:rPr b="1" dirty="0" err="1">
                <a:solidFill>
                  <a:schemeClr val="tx2"/>
                </a:solidFill>
              </a:rPr>
              <a:t>Αν</a:t>
            </a:r>
            <a:r>
              <a:rPr b="1" dirty="0">
                <a:solidFill>
                  <a:schemeClr val="tx2"/>
                </a:solidFill>
              </a:rPr>
              <a:t>αγνώριση ποιότητας και γεύσης ελληνικών προϊόντων</a:t>
            </a:r>
            <a:r>
              <a:rPr lang="el-GR" b="1" dirty="0">
                <a:solidFill>
                  <a:schemeClr val="tx2"/>
                </a:solidFill>
              </a:rPr>
              <a:t> από τους Γερμανούς καταναλωτές! </a:t>
            </a:r>
            <a:endParaRPr b="1" dirty="0">
              <a:solidFill>
                <a:schemeClr val="tx2"/>
              </a:solidFill>
            </a:endParaRPr>
          </a:p>
        </p:txBody>
      </p:sp>
      <p:pic>
        <p:nvPicPr>
          <p:cNvPr id="4" name="Grafik 3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93E28862-3B8F-1B61-577A-2698D0974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071" y="6223693"/>
            <a:ext cx="1729929" cy="63430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6314782-76FE-7733-1877-D06F5BE6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3</a:t>
            </a:r>
            <a:r>
              <a:rPr lang="de-DE" dirty="0"/>
              <a:t>. </a:t>
            </a:r>
            <a:r>
              <a:rPr dirty="0"/>
              <a:t>Χαρα</a:t>
            </a:r>
            <a:r>
              <a:rPr dirty="0" err="1"/>
              <a:t>κτηριστικά</a:t>
            </a:r>
            <a:r>
              <a:rPr dirty="0"/>
              <a:t> </a:t>
            </a:r>
            <a:r>
              <a:rPr dirty="0" err="1"/>
              <a:t>Αγοράς</a:t>
            </a:r>
            <a:r>
              <a:rPr dirty="0"/>
              <a:t> </a:t>
            </a:r>
            <a:r>
              <a:rPr dirty="0" err="1"/>
              <a:t>Γερμ</a:t>
            </a:r>
            <a:r>
              <a:rPr dirty="0"/>
              <a:t>ανίας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227" y="1271281"/>
            <a:ext cx="8229600" cy="4525963"/>
          </a:xfrm>
        </p:spPr>
        <p:txBody>
          <a:bodyPr>
            <a:normAutofit fontScale="85000" lnSpcReduction="20000"/>
          </a:bodyPr>
          <a:lstStyle/>
          <a:p>
            <a:endParaRPr dirty="0"/>
          </a:p>
          <a:p>
            <a:pPr marL="457200" lvl="1" indent="0">
              <a:buNone/>
            </a:pP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+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Μεγάλη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κατα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νάλωση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μεσογει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ακών </a:t>
            </a: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υγιεινών 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π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ροϊόντων</a:t>
            </a:r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+Μόνο εισαγωγές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Δεν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πα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ράγει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μεσογει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ακά προϊόντα</a:t>
            </a:r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+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Ισχυρή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sz="2400" b="1" dirty="0" err="1">
                <a:solidFill>
                  <a:schemeClr val="accent3">
                    <a:lumMod val="75000"/>
                  </a:schemeClr>
                </a:solidFill>
              </a:rPr>
              <a:t>οικονομί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α Ε.Ε.</a:t>
            </a: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 με</a:t>
            </a:r>
            <a:r>
              <a:rPr sz="2400" b="1" dirty="0">
                <a:solidFill>
                  <a:schemeClr val="accent3">
                    <a:lumMod val="75000"/>
                  </a:schemeClr>
                </a:solidFill>
              </a:rPr>
              <a:t> υψηλή ζήτηση</a:t>
            </a:r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+Όλο και περισσότεροι κωδικοί αντίστοιχων προϊόντων ανοίγουν στις αλυσίδες ΣΜ</a:t>
            </a:r>
          </a:p>
          <a:p>
            <a:pPr lvl="1"/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+</a:t>
            </a:r>
            <a:r>
              <a:rPr lang="de-DE" sz="2400" b="1" dirty="0">
                <a:solidFill>
                  <a:schemeClr val="accent3">
                    <a:lumMod val="75000"/>
                  </a:schemeClr>
                </a:solidFill>
              </a:rPr>
              <a:t>Price Segmentation&gt; </a:t>
            </a:r>
            <a:r>
              <a:rPr lang="el-GR" sz="2400" b="1" dirty="0">
                <a:solidFill>
                  <a:schemeClr val="accent3">
                    <a:lumMod val="75000"/>
                  </a:schemeClr>
                </a:solidFill>
              </a:rPr>
              <a:t>τα ελληνικά προϊόντα ανεβαίνουν κατηγορία! </a:t>
            </a:r>
          </a:p>
          <a:p>
            <a:pPr marL="457200" lvl="1" indent="0">
              <a:buNone/>
            </a:pPr>
            <a:endParaRPr sz="2400" b="1" dirty="0"/>
          </a:p>
          <a:p>
            <a:pPr lvl="1"/>
            <a:r>
              <a:rPr sz="2400" b="1" dirty="0" err="1">
                <a:solidFill>
                  <a:srgbClr val="FF0000"/>
                </a:solidFill>
              </a:rPr>
              <a:t>Μεγάλος</a:t>
            </a:r>
            <a:r>
              <a:rPr sz="2400" b="1" dirty="0">
                <a:solidFill>
                  <a:srgbClr val="FF0000"/>
                </a:solidFill>
              </a:rPr>
              <a:t> α</a:t>
            </a:r>
            <a:r>
              <a:rPr sz="2400" b="1" dirty="0" err="1">
                <a:solidFill>
                  <a:srgbClr val="FF0000"/>
                </a:solidFill>
              </a:rPr>
              <a:t>ντ</a:t>
            </a:r>
            <a:r>
              <a:rPr sz="2400" b="1" dirty="0">
                <a:solidFill>
                  <a:srgbClr val="FF0000"/>
                </a:solidFill>
              </a:rPr>
              <a:t>αγωνισμός από Ιταλία</a:t>
            </a:r>
            <a:r>
              <a:rPr lang="el-GR" sz="2400" b="1" dirty="0">
                <a:solidFill>
                  <a:srgbClr val="FF0000"/>
                </a:solidFill>
              </a:rPr>
              <a:t>, Ισπανία με αντίστοιχα προϊόντα</a:t>
            </a:r>
            <a:r>
              <a:rPr lang="de-DE" sz="2400" b="1" dirty="0">
                <a:solidFill>
                  <a:srgbClr val="FF0000"/>
                </a:solidFill>
              </a:rPr>
              <a:t>. </a:t>
            </a:r>
            <a:endParaRPr sz="2400" b="1" dirty="0">
              <a:solidFill>
                <a:srgbClr val="FF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D83991-7949-4DC5-42AC-C7F299EA2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DBE10A-359F-CE56-273D-0B48CB89D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586" y="6223961"/>
            <a:ext cx="1731414" cy="6340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F086E-8F0D-B78F-5364-1E735E710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87DA-9503-25EE-F668-22B85793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dirty="0"/>
            </a:br>
            <a:r>
              <a:rPr lang="el-GR" dirty="0"/>
              <a:t>4</a:t>
            </a:r>
            <a:r>
              <a:rPr lang="de-DE" dirty="0"/>
              <a:t>.</a:t>
            </a:r>
            <a:r>
              <a:rPr lang="el-GR" dirty="0"/>
              <a:t> Πού δίνουν σημασία οι Γερμανοί καταναλωτές</a:t>
            </a: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43D14-FB46-DFCF-BB02-5DFC6701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9799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l-GR" b="1" dirty="0"/>
              <a:t>Η απόφαση των Γερμανών καταναλωτών για την αγορά τροφίμων επηρεάζεται από μια σειρά κριτηρίων:</a:t>
            </a:r>
          </a:p>
          <a:p>
            <a:pPr marL="0" indent="0">
              <a:buNone/>
            </a:pPr>
            <a:endParaRPr lang="de-DE" dirty="0"/>
          </a:p>
          <a:p>
            <a:r>
              <a:rPr lang="el-GR" b="1" dirty="0"/>
              <a:t>Σχέση τιμής-απόδοσης.</a:t>
            </a:r>
          </a:p>
          <a:p>
            <a:pPr marL="0" indent="0">
              <a:buNone/>
            </a:pPr>
            <a:endParaRPr lang="de-DE" dirty="0"/>
          </a:p>
          <a:p>
            <a:pPr lvl="0"/>
            <a:r>
              <a:rPr lang="el-GR" b="1" dirty="0"/>
              <a:t>Ποιότητα &amp; </a:t>
            </a:r>
            <a:r>
              <a:rPr lang="el-GR" b="1" u="sng" dirty="0"/>
              <a:t>σταθερή</a:t>
            </a:r>
            <a:r>
              <a:rPr lang="el-GR" b="1" dirty="0"/>
              <a:t> φρεσκάδα.</a:t>
            </a:r>
            <a:r>
              <a:rPr lang="el-GR" dirty="0"/>
              <a:t> Η πλειονότητα των Γερμανών δίνει μεγάλη σημασία στην υψηλή ποιότητα των συστατικών και στη φρεσκάδα των τροφίμων. Η γεύση είναι ένα πολύ σημαντικό κριτήριο.</a:t>
            </a:r>
          </a:p>
          <a:p>
            <a:pPr marL="0" lvl="0" indent="0">
              <a:buNone/>
            </a:pPr>
            <a:endParaRPr lang="de-DE" dirty="0"/>
          </a:p>
          <a:p>
            <a:pPr lvl="0"/>
            <a:r>
              <a:rPr lang="el-GR" b="1" dirty="0"/>
              <a:t>Προέλευση &amp; </a:t>
            </a:r>
            <a:r>
              <a:rPr lang="el-GR" b="1" dirty="0" err="1"/>
              <a:t>τοπικότητα</a:t>
            </a:r>
            <a:r>
              <a:rPr lang="de-DE" b="1" dirty="0"/>
              <a:t>!</a:t>
            </a:r>
            <a:r>
              <a:rPr lang="el-GR" dirty="0"/>
              <a:t> Η προέλευση των προϊόντων παίζει σημαντικό ρόλο. Πολλοί καταναλωτές προτιμούν εποχιακά και τοπικά τρόφιμα και δίνουν προσοχή στις αντίστοιχες επισημάνσεις.</a:t>
            </a:r>
            <a:endParaRPr lang="de-DE" dirty="0"/>
          </a:p>
          <a:p>
            <a:endParaRPr lang="el-GR" dirty="0"/>
          </a:p>
          <a:p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B1053DC-F8B6-2861-2BCE-4141AEFCD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E7E36D4-BD76-94E9-F5AD-319A749A4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586" y="6223961"/>
            <a:ext cx="1731414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9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F1FA0C-5088-5834-1813-66FD85352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7AE93-529A-A7E1-09D2-A6EB4061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dirty="0"/>
            </a:br>
            <a:r>
              <a:rPr lang="el-GR" dirty="0"/>
              <a:t>5</a:t>
            </a:r>
            <a:r>
              <a:rPr lang="de-DE" dirty="0"/>
              <a:t>.</a:t>
            </a:r>
            <a:r>
              <a:rPr lang="el-GR" dirty="0"/>
              <a:t> Πού δίνουν σημασία οι Γερμανοί καταναλωτές</a:t>
            </a: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CA06-B868-F7D8-7D0F-533EADEAB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17638"/>
            <a:ext cx="8229600" cy="5440362"/>
          </a:xfrm>
        </p:spPr>
        <p:txBody>
          <a:bodyPr>
            <a:normAutofit fontScale="62500" lnSpcReduction="20000"/>
          </a:bodyPr>
          <a:lstStyle/>
          <a:p>
            <a:pPr lvl="0" algn="just"/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Υγεία:</a:t>
            </a:r>
            <a:r>
              <a:rPr lang="el-GR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l-GR" dirty="0"/>
              <a:t>Οι </a:t>
            </a:r>
            <a:r>
              <a:rPr lang="el-GR" b="1" dirty="0"/>
              <a:t>διατροφικές πληροφορίες </a:t>
            </a:r>
            <a:r>
              <a:rPr lang="el-GR" dirty="0"/>
              <a:t>και η </a:t>
            </a:r>
            <a:r>
              <a:rPr lang="el-GR" b="1" dirty="0"/>
              <a:t>συνειδητή διατροφή </a:t>
            </a:r>
            <a:r>
              <a:rPr lang="el-GR" dirty="0"/>
              <a:t>είναι καθοριστικής σημασίας. Οι πληροφορίες σχετικά με τα </a:t>
            </a:r>
            <a:r>
              <a:rPr lang="el-GR" b="1" dirty="0"/>
              <a:t>κορεσμένα λιπαρά οξέα, τη ζάχαρη</a:t>
            </a:r>
            <a:r>
              <a:rPr lang="el-GR" dirty="0"/>
              <a:t> και το αλάτι λαμβάνονται υπόψη, συχνά με τη βοήθεια του </a:t>
            </a:r>
            <a:r>
              <a:rPr lang="de-DE" b="1" dirty="0" err="1"/>
              <a:t>Nutri</a:t>
            </a:r>
            <a:r>
              <a:rPr lang="el-GR" b="1" dirty="0"/>
              <a:t>-</a:t>
            </a:r>
            <a:r>
              <a:rPr lang="de-DE" b="1" dirty="0"/>
              <a:t>Score</a:t>
            </a:r>
            <a:r>
              <a:rPr lang="el-GR" dirty="0"/>
              <a:t>.</a:t>
            </a:r>
            <a:endParaRPr lang="de-DE" dirty="0"/>
          </a:p>
          <a:p>
            <a:pPr lvl="0" algn="just"/>
            <a:r>
              <a:rPr lang="el-GR" dirty="0"/>
              <a:t>Θέματα όπως η κατάλληλη διατροφή των ζώων και τα </a:t>
            </a:r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περιβαλλοντικά πρότυπα αποκτούν </a:t>
            </a:r>
            <a:r>
              <a:rPr lang="el-GR" dirty="0"/>
              <a:t>όλο και μεγαλύτερη σημασία, ακόμη και αν η τιμή συχνά εξακολουθεί να έχει προτεραιότητα έναντι της βιωσιμότητας. Πολλοί προσέχουν συνειδητά το </a:t>
            </a:r>
            <a:r>
              <a:rPr lang="el-GR" b="1" dirty="0"/>
              <a:t>λογότυπο βιολογικών </a:t>
            </a:r>
            <a:r>
              <a:rPr lang="el-GR" dirty="0"/>
              <a:t>προϊόντων της ΕΕ ή άλλα σήματα </a:t>
            </a:r>
            <a:r>
              <a:rPr lang="el-GR" b="1" dirty="0"/>
              <a:t>προέλευσης προϊόντων</a:t>
            </a:r>
            <a:r>
              <a:rPr lang="el-GR" dirty="0"/>
              <a:t>.</a:t>
            </a:r>
            <a:endParaRPr lang="de-DE" dirty="0"/>
          </a:p>
          <a:p>
            <a:pPr lvl="0" algn="just"/>
            <a:r>
              <a:rPr lang="de-DE" b="1" dirty="0">
                <a:solidFill>
                  <a:schemeClr val="accent3">
                    <a:lumMod val="50000"/>
                  </a:schemeClr>
                </a:solidFill>
              </a:rPr>
              <a:t>B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rand</a:t>
            </a:r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 και συνήθεια:</a:t>
            </a:r>
            <a:r>
              <a:rPr lang="el-GR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l-GR" dirty="0"/>
              <a:t>Η </a:t>
            </a:r>
            <a:r>
              <a:rPr lang="el-GR" b="1" dirty="0"/>
              <a:t>πίστη στη μάρκα </a:t>
            </a:r>
            <a:r>
              <a:rPr lang="el-GR" dirty="0"/>
              <a:t>και οι </a:t>
            </a:r>
            <a:r>
              <a:rPr lang="el-GR" b="1" dirty="0"/>
              <a:t>καθιερωμένες συνήθειες αγορών </a:t>
            </a:r>
            <a:r>
              <a:rPr lang="el-GR" dirty="0"/>
              <a:t>είναι επίσης παράγοντες που επηρεάζουν την επιλογή των προϊόντων</a:t>
            </a:r>
            <a:r>
              <a:rPr lang="en-GB" dirty="0"/>
              <a:t> </a:t>
            </a:r>
            <a:r>
              <a:rPr lang="de-DE" dirty="0"/>
              <a:t>(</a:t>
            </a:r>
            <a:r>
              <a:rPr lang="el-GR" b="1" dirty="0"/>
              <a:t>το </a:t>
            </a:r>
            <a:r>
              <a:rPr lang="de-DE" b="1" dirty="0"/>
              <a:t> </a:t>
            </a:r>
            <a:r>
              <a:rPr lang="en-GB" b="1" dirty="0"/>
              <a:t>PL  </a:t>
            </a:r>
            <a:r>
              <a:rPr lang="el-GR" b="1" dirty="0"/>
              <a:t>κερδίζει μερίδια</a:t>
            </a:r>
            <a:r>
              <a:rPr lang="de-DE" dirty="0"/>
              <a:t>) </a:t>
            </a:r>
          </a:p>
          <a:p>
            <a:pPr algn="just"/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Γερμανοί καταναλωτές θέλουν να λαμβάνουν ενημερωμένες αποφάσεις όταν αγοράζουν τρόφιμα, για το οποίο επιθυμούν μια αξιόπιστη και κατανοητή επισήμανση των προϊόντων. </a:t>
            </a:r>
          </a:p>
          <a:p>
            <a:endParaRPr lang="de-DE" dirty="0"/>
          </a:p>
          <a:p>
            <a:pPr marL="0" indent="0" algn="ctr">
              <a:buNone/>
            </a:pPr>
            <a:r>
              <a:rPr lang="de-DE" sz="5100" b="1" u="sng" dirty="0"/>
              <a:t>„</a:t>
            </a:r>
            <a:r>
              <a:rPr lang="el-GR" sz="5100" b="1" u="sng" dirty="0"/>
              <a:t>Έξυπνη Καταναλωτές</a:t>
            </a:r>
            <a:r>
              <a:rPr lang="de-DE" sz="5100" b="1" u="sng" dirty="0"/>
              <a:t>“</a:t>
            </a:r>
            <a:endParaRPr lang="de-DE" sz="5100" u="sng" dirty="0"/>
          </a:p>
          <a:p>
            <a:endParaRPr lang="el-GR" sz="5100" dirty="0"/>
          </a:p>
          <a:p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726062-1754-6556-A6E5-BEECEC72B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EC6E9E0-9B4B-2FA1-D71F-C66C0F37D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586" y="6223961"/>
            <a:ext cx="1731414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4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6</a:t>
            </a:r>
            <a:r>
              <a:rPr lang="el-GR" dirty="0"/>
              <a:t>. </a:t>
            </a:r>
            <a:r>
              <a:rPr dirty="0" err="1"/>
              <a:t>Πλεονεκτήμ</a:t>
            </a:r>
            <a:r>
              <a:rPr dirty="0"/>
              <a:t>ατα Ελληνικών Προϊόντων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52188"/>
            <a:ext cx="8229600" cy="4525963"/>
          </a:xfrm>
        </p:spPr>
        <p:txBody>
          <a:bodyPr>
            <a:normAutofit lnSpcReduction="10000"/>
          </a:bodyPr>
          <a:lstStyle/>
          <a:p>
            <a:pPr lvl="1"/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Ιδι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αίτερα γευστικά</a:t>
            </a:r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 υγιεινά 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/π</a:t>
            </a:r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οιοτικά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 χαρα</a:t>
            </a:r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κτηριστικά</a:t>
            </a:r>
            <a:endParaRPr lang="el-GR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b="1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Προϊόντ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α Ονομασίας Προέλευσης</a:t>
            </a:r>
            <a:endParaRPr lang="el-GR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b="1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Πα</a:t>
            </a:r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ράδοση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 και </a:t>
            </a:r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τεχνογνωσί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α που δεν αντιγράφονται</a:t>
            </a:r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 μια και είναι συνδεδεμένα με το τόπο προέλευσης τους </a:t>
            </a:r>
          </a:p>
          <a:p>
            <a:pPr marL="457200" lvl="1" indent="0">
              <a:buNone/>
            </a:pPr>
            <a:endParaRPr b="1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Δι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αφοροποίηση μέσω ποιότητας &amp; συσκευασίας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0EF781-9351-803F-55D1-0E65ADE58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0B26E81-0D38-7244-BE0A-672BDA070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586" y="6175062"/>
            <a:ext cx="1731414" cy="6340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7. </a:t>
            </a:r>
            <a:r>
              <a:rPr lang="el-GR" dirty="0"/>
              <a:t>Μειονεκτήματα</a:t>
            </a:r>
            <a:r>
              <a:rPr dirty="0"/>
              <a:t> &amp; </a:t>
            </a:r>
            <a:r>
              <a:rPr dirty="0" err="1"/>
              <a:t>Αντ</a:t>
            </a:r>
            <a:r>
              <a:rPr dirty="0"/>
              <a:t>αγωνισμός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3" y="1166018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b="1" dirty="0"/>
          </a:p>
          <a:p>
            <a:pPr lvl="1"/>
            <a:r>
              <a:rPr lang="el-GR" b="1" u="sng" dirty="0">
                <a:solidFill>
                  <a:schemeClr val="accent3">
                    <a:lumMod val="75000"/>
                  </a:schemeClr>
                </a:solidFill>
              </a:rPr>
              <a:t>Τιμή και συνέπεια!</a:t>
            </a:r>
          </a:p>
          <a:p>
            <a:pPr marL="457200" lvl="1" indent="0">
              <a:buNone/>
            </a:pPr>
            <a:endParaRPr lang="el-GR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Τιμή προσφοράς – σωστή κοστολόγηση - συνέπεια στην ποιότητα -άμεσες παραδόσεις – ευελιξία</a:t>
            </a:r>
          </a:p>
          <a:p>
            <a:pPr marL="457200" lvl="1" indent="0">
              <a:buNone/>
            </a:pPr>
            <a:endParaRPr lang="el-GR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el-GR" b="1" dirty="0">
                <a:solidFill>
                  <a:schemeClr val="accent3">
                    <a:lumMod val="75000"/>
                  </a:schemeClr>
                </a:solidFill>
              </a:rPr>
              <a:t>Ο όγκος παραγωγής δημιουργεί οικονομίες κλίμακας</a:t>
            </a:r>
          </a:p>
          <a:p>
            <a:pPr marL="457200" lvl="1" indent="0">
              <a:buNone/>
            </a:pPr>
            <a:endParaRPr lang="el-GR" b="1" dirty="0"/>
          </a:p>
          <a:p>
            <a:pPr lvl="1"/>
            <a:r>
              <a:rPr lang="el-GR" b="1" dirty="0">
                <a:solidFill>
                  <a:srgbClr val="FF0000"/>
                </a:solidFill>
              </a:rPr>
              <a:t>Π.χ. </a:t>
            </a:r>
            <a:r>
              <a:rPr b="1" dirty="0" err="1">
                <a:solidFill>
                  <a:srgbClr val="FF0000"/>
                </a:solidFill>
              </a:rPr>
              <a:t>Ιτ</a:t>
            </a:r>
            <a:r>
              <a:rPr b="1" dirty="0">
                <a:solidFill>
                  <a:srgbClr val="FF0000"/>
                </a:solidFill>
              </a:rPr>
              <a:t>αλία: φθηνότερα logistics, καλύτερο marketing</a:t>
            </a:r>
            <a:r>
              <a:rPr lang="el-GR" b="1" dirty="0">
                <a:solidFill>
                  <a:srgbClr val="FF0000"/>
                </a:solidFill>
              </a:rPr>
              <a:t>, συνέπια και εμφάνιση </a:t>
            </a:r>
            <a:r>
              <a:rPr lang="en-GB" b="1" dirty="0">
                <a:solidFill>
                  <a:srgbClr val="FF0000"/>
                </a:solidFill>
              </a:rPr>
              <a:t>premium </a:t>
            </a:r>
            <a:r>
              <a:rPr lang="el-GR" b="1" dirty="0">
                <a:solidFill>
                  <a:srgbClr val="FF0000"/>
                </a:solidFill>
              </a:rPr>
              <a:t>προϊόντος </a:t>
            </a:r>
          </a:p>
          <a:p>
            <a:pPr marL="457200" lvl="1" indent="0">
              <a:buNone/>
            </a:pPr>
            <a:endParaRPr b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328E5D-C322-797D-AAB5-D400E0ACD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E667958-7C7E-8616-F264-C00DBBA74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B9635-92DD-3916-AB59-D5618D350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1FAF-CADF-B49F-F1AF-9089518E0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7β</a:t>
            </a:r>
            <a:r>
              <a:rPr lang="de-DE" dirty="0"/>
              <a:t>. </a:t>
            </a:r>
            <a:r>
              <a:rPr lang="el-GR" dirty="0"/>
              <a:t>Η σωστή προσέγγιση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746344-67CE-6895-FD86-B65DAAA5F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7746AC9-E270-1A25-0100-308E2DC97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CA09987F-C564-09BC-FEEE-76F5AF5617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1271016"/>
            <a:ext cx="9144000" cy="466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8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7F938-372F-1B0E-0F6D-A9A90C2B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F79A7-4195-FF5B-52B2-886F7553B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35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el-GR" dirty="0"/>
              <a:t>8</a:t>
            </a:r>
            <a:r>
              <a:rPr lang="de-DE" dirty="0"/>
              <a:t>.</a:t>
            </a:r>
            <a:r>
              <a:rPr lang="el-GR" dirty="0"/>
              <a:t> Επισήμανση </a:t>
            </a:r>
            <a:r>
              <a:rPr lang="de-DE" dirty="0"/>
              <a:t>&amp;</a:t>
            </a:r>
            <a:r>
              <a:rPr lang="el-GR" dirty="0"/>
              <a:t> ιχνηλασιμότητα (</a:t>
            </a:r>
            <a:r>
              <a:rPr lang="de-DE" dirty="0" err="1"/>
              <a:t>traceability</a:t>
            </a:r>
            <a:r>
              <a:rPr lang="de-DE" dirty="0"/>
              <a:t>)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8F2BE36-9956-D4CC-4F3F-CD99860A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AE7435E-77F0-8A2C-45CD-E573BDECD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FE5FBD6-11A7-25C5-AAEE-DEEA0DE3D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4" y="1525108"/>
            <a:ext cx="7648490" cy="430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68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469A9-50FF-C6F8-D741-1A03FB6A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28FD0-7357-5AE5-A5CF-FEC690593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el-GR" dirty="0"/>
              <a:t>9</a:t>
            </a:r>
            <a:r>
              <a:rPr lang="de-DE" dirty="0"/>
              <a:t>.</a:t>
            </a:r>
            <a:r>
              <a:rPr lang="el-GR" dirty="0"/>
              <a:t> </a:t>
            </a:r>
            <a:r>
              <a:rPr lang="en-GB" dirty="0"/>
              <a:t>After-Sales Support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E3945E3-599F-BB25-90AC-ABECA0FD2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26B02BF-D746-65C2-9EEE-46AB53809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8BB632B-F993-DEC4-2E4A-F653D88DB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00661"/>
            <a:ext cx="9144000" cy="365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1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1A084-35D0-0165-B8DE-8E9D21C8B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53B64-7024-1EE4-7D4A-CB07F2408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10.</a:t>
            </a:r>
            <a:r>
              <a:rPr lang="el-GR" dirty="0"/>
              <a:t> Επισήμανση </a:t>
            </a:r>
            <a:r>
              <a:rPr lang="de-DE" dirty="0"/>
              <a:t>– A</a:t>
            </a:r>
            <a:r>
              <a:rPr lang="el-GR" dirty="0" err="1"/>
              <a:t>νακύκλωση</a:t>
            </a:r>
            <a:r>
              <a:rPr lang="de-DE" dirty="0"/>
              <a:t> </a:t>
            </a:r>
            <a:r>
              <a:rPr lang="de-DE" b="1" dirty="0"/>
              <a:t>PPWR Regulation</a:t>
            </a:r>
            <a:r>
              <a:rPr lang="el-GR" b="1" dirty="0"/>
              <a:t> (</a:t>
            </a:r>
            <a:r>
              <a:rPr lang="de-DE" b="1" dirty="0"/>
              <a:t>EU</a:t>
            </a:r>
            <a:r>
              <a:rPr lang="el-GR" b="1" dirty="0"/>
              <a:t>) 2025/40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7" name="Inhaltsplatzhalter 6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B470117D-4D45-0C9B-B05A-639E919BF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1698" y="1544225"/>
            <a:ext cx="4353533" cy="743054"/>
          </a:xfr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6ADE87E-8DEF-8932-5017-CFC87E727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AA5873B-622D-91DD-92E7-80BFAE935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F169B8D-42DE-0A3A-8838-357013818523}"/>
              </a:ext>
            </a:extLst>
          </p:cNvPr>
          <p:cNvSpPr txBox="1"/>
          <p:nvPr/>
        </p:nvSpPr>
        <p:spPr>
          <a:xfrm>
            <a:off x="914439" y="2296506"/>
            <a:ext cx="7699248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  <a:buNone/>
            </a:pPr>
            <a:r>
              <a:rPr lang="el-GR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Βασική αρχή: Από 12.08.2026, στις Β2Β πωλήσεις από ελληνική εταιρεία προς </a:t>
            </a:r>
            <a:r>
              <a:rPr lang="el-GR" sz="18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</a:t>
            </a:r>
            <a:r>
              <a:rPr lang="el-GR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πελάτη, η ευθύνη </a:t>
            </a:r>
            <a:r>
              <a:rPr lang="en-US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EPR </a:t>
            </a:r>
            <a:r>
              <a:rPr lang="el-GR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(Διευρυμένη Ευθύνη Παραγωγού)  στη Γερμανία συνδέεται με τον πρώτο γερμανικό κρίκο της αλυσίδας. Στις άμεσες Β2</a:t>
            </a:r>
            <a:r>
              <a:rPr lang="en-US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</a:t>
            </a:r>
            <a:r>
              <a:rPr lang="el-GR" sz="18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πωλήσεις στη Γερμανία, η σχετική ευθύνη παραμένει στην ελληνική εταιρεία.</a:t>
            </a:r>
            <a:endParaRPr lang="de-DE" sz="1800" b="1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500"/>
              </a:spcAft>
              <a:buNone/>
            </a:pP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1. Ρόλοι και νομική ευθύνη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Ελληνική εταιρεία: θεωρείται </a:t>
            </a:r>
            <a:r>
              <a:rPr lang="en-US" sz="16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Erzeuger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/ </a:t>
            </a:r>
            <a:r>
              <a:rPr lang="en-US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manufacturer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και παραμένει υπεύθυνη για την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τεχνική τεκμηρίωση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τη δήλωση συμμόρφωσης και τη συμμόρφωση της συσκευασίας.</a:t>
            </a:r>
            <a:endParaRPr lang="de-DE" sz="1600" b="1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Γερμανός Β2Β πελάτης: είναι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ο πρώτος γερμανικός κρίκος της αλυσίδας και, για σκοπούς </a:t>
            </a:r>
            <a:r>
              <a:rPr lang="en-US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EPR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αναλαμβάνει τον ρόλο του υπεύθυνου </a:t>
            </a:r>
            <a:r>
              <a:rPr lang="en-US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Hersteller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/ </a:t>
            </a:r>
            <a:r>
              <a:rPr lang="en-US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producer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στη Γερμανία.</a:t>
            </a:r>
            <a:endParaRPr lang="de-DE" sz="1600" b="1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Επειδή η μεταφορά γίνεται από Ελλάδα προς Γερμανία εντός ΕΕ,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ο </a:t>
            </a:r>
            <a:r>
              <a:rPr lang="el-GR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γερμανός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πελάτης χαρακτηρίζεται ως </a:t>
            </a:r>
            <a:r>
              <a:rPr lang="en-US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Vertreiber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/ </a:t>
            </a:r>
            <a:r>
              <a:rPr lang="en-US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distributor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και όχι ως εισαγωγέας από τρίτη χώρα.</a:t>
            </a:r>
            <a:endParaRPr lang="de-DE" sz="16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40C869B-FA73-B915-0FB8-AE96A85145F6}"/>
              </a:ext>
            </a:extLst>
          </p:cNvPr>
          <p:cNvSpPr txBox="1"/>
          <p:nvPr/>
        </p:nvSpPr>
        <p:spPr>
          <a:xfrm>
            <a:off x="5125231" y="1654142"/>
            <a:ext cx="5349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Πηγή ©</a:t>
            </a:r>
            <a:r>
              <a:rPr lang="de-DE" sz="1400" dirty="0"/>
              <a:t> Verpackungsregister LUCID https://lucid.verpackungsregister.org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36958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C1B6C-F222-2CFD-BEEE-157BF6863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D571-6B7A-DEA9-C2CB-BB037079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10.</a:t>
            </a:r>
            <a:r>
              <a:rPr lang="el-GR" dirty="0"/>
              <a:t> Επισήμανση </a:t>
            </a:r>
            <a:r>
              <a:rPr lang="de-DE" dirty="0"/>
              <a:t>– A</a:t>
            </a:r>
            <a:r>
              <a:rPr lang="el-GR" dirty="0" err="1"/>
              <a:t>νακύκλωση</a:t>
            </a:r>
            <a:r>
              <a:rPr lang="de-DE" dirty="0"/>
              <a:t> </a:t>
            </a:r>
            <a:r>
              <a:rPr lang="de-DE" b="1" dirty="0"/>
              <a:t>PPWR Regulation</a:t>
            </a:r>
            <a:r>
              <a:rPr lang="el-GR" b="1" dirty="0"/>
              <a:t> (</a:t>
            </a:r>
            <a:r>
              <a:rPr lang="de-DE" b="1" dirty="0"/>
              <a:t>EU</a:t>
            </a:r>
            <a:r>
              <a:rPr lang="el-GR" b="1" dirty="0"/>
              <a:t>) 2025/40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46BEEC-1481-6190-8275-F5FE4D2EE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4073"/>
            <a:ext cx="530391" cy="53392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D10A4F-DB9D-E8F7-ADE1-B1D1E81FF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6137BDA-0EE5-727B-95B9-EDCFC78E6D43}"/>
              </a:ext>
            </a:extLst>
          </p:cNvPr>
          <p:cNvSpPr txBox="1"/>
          <p:nvPr/>
        </p:nvSpPr>
        <p:spPr>
          <a:xfrm>
            <a:off x="265195" y="1788234"/>
            <a:ext cx="9065811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2.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LUCID</a:t>
            </a: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και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EPR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Ο </a:t>
            </a:r>
            <a:r>
              <a:rPr lang="el-GR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γερμανός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Β2Β πελάτης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πρέπει να διαθέτει </a:t>
            </a:r>
            <a:r>
              <a:rPr lang="en-US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LUCID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και οι ποσότητες των υλικών συσκευασίας που διαθέτει για πρώτη φορά στη γερμανική αγορά πρέπει να αντιστοιχίζονται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στον δικό του αριθμό </a:t>
            </a:r>
            <a:r>
              <a:rPr lang="en-US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LUCID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de-DE" sz="16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Η </a:t>
            </a:r>
            <a:r>
              <a:rPr lang="en-US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EPR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(Διευρυμένη Ευθύνη Παραγωγού) και η νομική ευθύνη σε ενδεχόμενο έλεγχο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παραμένουν στον </a:t>
            </a:r>
            <a:r>
              <a:rPr lang="el-GR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Β2Β πελάτη.</a:t>
            </a:r>
            <a:endParaRPr lang="de-DE" sz="1600" b="1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Το σύστημα γίνεται αυστηρότερο και προβλέπεται μεγαλύτερη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δυνατότητα διασταύρωσης στοιχείων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de-DE" sz="16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de-DE" sz="16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3. Ποιος κάνει τη δήλωση και ποιος πληρώνει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Η νομική υποχρέωση του </a:t>
            </a:r>
            <a:r>
              <a:rPr lang="el-GR" sz="16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γερμανού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πελάτη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δεν σημαίνει ότι η ελληνική εταιρεία απαγορεύεται να αναλάβει πρακτικά τη δήλωση ή/και το κόστος ανακύκλωσης για λογαριασμό του.</a:t>
            </a:r>
            <a:endParaRPr lang="de-DE" sz="1600" b="1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Κατόπιν εμπορικής συμφωνίας,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η ελληνική εταιρεία μπορεί να συνεχίσει τη διαδικασία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μέσω φορέα ανακύκλωσης και να πληρώνει τα συμφωνημένα τέλη, ενώ οι σχετικές ποσότητες αντιστοιχίζονται στο </a:t>
            </a:r>
            <a:r>
              <a:rPr lang="en-US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LUCID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του συγκεκριμένου </a:t>
            </a:r>
            <a:r>
              <a:rPr lang="el-GR" sz="16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γερμανού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πελάτη.</a:t>
            </a:r>
            <a:endParaRPr lang="de-DE" sz="16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6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6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Άρα: 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η νομική ευθύνη παραμένει στον </a:t>
            </a:r>
            <a:r>
              <a:rPr lang="el-GR" sz="1600" b="1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</a:t>
            </a:r>
            <a:r>
              <a:rPr lang="el-GR" sz="1600" b="1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Β2Β πελάτη, ενώ η πρακτική/οικονομική διεκπεραίωση μπορεί να συμφωνηθεί εμπορικά.</a:t>
            </a:r>
            <a:endParaRPr lang="de-DE" sz="1600" b="1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4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133644-A4B3-CB48-527C-BA2477F56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0EA6-3C14-96FA-B921-5E8704E3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10.</a:t>
            </a:r>
            <a:r>
              <a:rPr lang="el-GR" dirty="0"/>
              <a:t> Επισήμανση </a:t>
            </a:r>
            <a:r>
              <a:rPr lang="de-DE" dirty="0"/>
              <a:t>– A</a:t>
            </a:r>
            <a:r>
              <a:rPr lang="el-GR" dirty="0" err="1"/>
              <a:t>νακύκλωση</a:t>
            </a:r>
            <a:r>
              <a:rPr lang="de-DE" dirty="0"/>
              <a:t> </a:t>
            </a:r>
            <a:r>
              <a:rPr lang="de-DE" b="1" dirty="0"/>
              <a:t>PPWR Regulation</a:t>
            </a:r>
            <a:r>
              <a:rPr lang="el-GR" b="1" dirty="0"/>
              <a:t> (</a:t>
            </a:r>
            <a:r>
              <a:rPr lang="de-DE" b="1" dirty="0"/>
              <a:t>EU</a:t>
            </a:r>
            <a:r>
              <a:rPr lang="el-GR" b="1" dirty="0"/>
              <a:t>) 2025/40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DCE3721-750C-5FC2-F78A-1D7B850D1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FE93E14-55F9-F268-E03A-18500E4C9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B2133B48-E5A9-31BB-80DE-E4BAB1924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063907"/>
              </p:ext>
            </p:extLst>
          </p:nvPr>
        </p:nvGraphicFramePr>
        <p:xfrm>
          <a:off x="1325880" y="4727449"/>
          <a:ext cx="5897880" cy="1746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7880">
                  <a:extLst>
                    <a:ext uri="{9D8B030D-6E8A-4147-A177-3AD203B41FA5}">
                      <a16:colId xmlns:a16="http://schemas.microsoft.com/office/drawing/2014/main" val="2582426576"/>
                    </a:ext>
                  </a:extLst>
                </a:gridCol>
              </a:tblGrid>
              <a:tr h="1746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l-GR" sz="1400" dirty="0">
                          <a:effectLst/>
                        </a:rPr>
                        <a:t>ΓΕΝΙΚΟ  ΣΥΜΠΕΡΑΣΜΑ: Για κάθε </a:t>
                      </a:r>
                      <a:r>
                        <a:rPr lang="el-GR" sz="1400" dirty="0" err="1">
                          <a:effectLst/>
                        </a:rPr>
                        <a:t>γερμανό</a:t>
                      </a:r>
                      <a:r>
                        <a:rPr lang="el-GR" sz="1400" dirty="0">
                          <a:effectLst/>
                        </a:rPr>
                        <a:t> Β2Β πελάτη πρέπει να είναι σαφές ποιος αριθμός </a:t>
                      </a:r>
                      <a:r>
                        <a:rPr lang="en-US" sz="1400" dirty="0">
                          <a:effectLst/>
                        </a:rPr>
                        <a:t>LUCID</a:t>
                      </a:r>
                      <a:r>
                        <a:rPr lang="el-GR" sz="1400" dirty="0">
                          <a:effectLst/>
                        </a:rPr>
                        <a:t> χρησιμοποιείται και ποιες ποσότητες δηλώνονται. Η ανάληψη των τελών ή της διαδικασίας από την ελληνική εταιρεία αποτελεί εμπορική διευκόλυνση και δεν μεταφέρει τη νομική </a:t>
                      </a:r>
                      <a:r>
                        <a:rPr lang="en-US" sz="1400" dirty="0">
                          <a:effectLst/>
                        </a:rPr>
                        <a:t>EPR</a:t>
                      </a:r>
                      <a:r>
                        <a:rPr lang="el-GR" sz="1400" dirty="0">
                          <a:effectLst/>
                        </a:rPr>
                        <a:t> ευθύνη από τον </a:t>
                      </a:r>
                      <a:r>
                        <a:rPr lang="el-GR" sz="1400" dirty="0" err="1">
                          <a:effectLst/>
                        </a:rPr>
                        <a:t>γερμανό</a:t>
                      </a:r>
                      <a:r>
                        <a:rPr lang="el-GR" sz="1400" dirty="0">
                          <a:effectLst/>
                        </a:rPr>
                        <a:t> πελάτη.</a:t>
                      </a:r>
                      <a:endParaRPr lang="de-DE" sz="1400" dirty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8570755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1B348EEA-B5F4-1A7D-BD7F-AE9F03651A3A}"/>
              </a:ext>
            </a:extLst>
          </p:cNvPr>
          <p:cNvSpPr txBox="1"/>
          <p:nvPr/>
        </p:nvSpPr>
        <p:spPr>
          <a:xfrm>
            <a:off x="1325880" y="2013886"/>
            <a:ext cx="6071763" cy="271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4. 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Private Label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• 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Για προϊόντα </a:t>
            </a:r>
            <a:r>
              <a:rPr lang="en-US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Private Label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γερμανικής αλυσίδας, η θέση της </a:t>
            </a:r>
            <a:r>
              <a:rPr lang="en-US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ZSVR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ενισχύει την προσέγγιση ότι ο </a:t>
            </a:r>
            <a:r>
              <a:rPr lang="el-GR" sz="18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γερμανός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H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ä</a:t>
            </a:r>
            <a:r>
              <a:rPr lang="en-US" sz="18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ndler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που αναθέτει την παραγωγή θεωρείται </a:t>
            </a:r>
            <a:r>
              <a:rPr lang="en-US" sz="18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Erzeuger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και αναλαμβάνει την αντίστοιχη </a:t>
            </a:r>
            <a:r>
              <a:rPr lang="en-US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EPR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/ </a:t>
            </a:r>
            <a:r>
              <a:rPr lang="en-US" sz="1800" dirty="0" err="1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Systembeteiligung</a:t>
            </a: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ακόμη και όταν αναφέρεται στη συσκευασία ο πραγματικός παραγωγός ή εμφιαλωτής.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25730" indent="-79375">
              <a:lnSpc>
                <a:spcPct val="100000"/>
              </a:lnSpc>
              <a:spcAft>
                <a:spcPts val="150"/>
              </a:spcAft>
              <a:buNone/>
            </a:pP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None/>
            </a:pPr>
            <a:r>
              <a:rPr lang="el-GR" sz="1800" dirty="0"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15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AE4BCE-A992-695C-4F3E-757076D84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C9A97-C0B2-B8BB-034A-2AFCAD1D8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0461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1</a:t>
            </a:r>
            <a:r>
              <a:rPr lang="en-GB" dirty="0"/>
              <a:t>1</a:t>
            </a:r>
            <a:r>
              <a:rPr lang="de-DE" dirty="0"/>
              <a:t>.</a:t>
            </a:r>
            <a:r>
              <a:rPr lang="el-GR" dirty="0"/>
              <a:t> Πιστοποιήσεις</a:t>
            </a:r>
            <a:br>
              <a:rPr lang="el-GR" dirty="0"/>
            </a:br>
            <a:r>
              <a:rPr lang="el-GR" sz="2700" dirty="0"/>
              <a:t>GFSI Οργανισμός</a:t>
            </a:r>
            <a:r>
              <a:rPr lang="de-DE" sz="2700" dirty="0"/>
              <a:t>:</a:t>
            </a:r>
            <a:r>
              <a:rPr lang="el-GR" sz="2700" dirty="0"/>
              <a:t> πρότυπα για την ασφάλεια των τροφίμων</a:t>
            </a:r>
            <a:br>
              <a:rPr lang="el-GR" sz="2700" dirty="0"/>
            </a:br>
            <a:br>
              <a:rPr lang="de-DE" sz="2700" dirty="0"/>
            </a:br>
            <a:r>
              <a:rPr lang="de-DE" sz="2700" dirty="0"/>
              <a:t>-</a:t>
            </a:r>
            <a:r>
              <a:rPr lang="el-GR" sz="2700" dirty="0"/>
              <a:t>FSSC22000</a:t>
            </a:r>
            <a:br>
              <a:rPr lang="el-GR" sz="2700" dirty="0"/>
            </a:br>
            <a:br>
              <a:rPr lang="de-DE" sz="2700" dirty="0"/>
            </a:br>
            <a:br>
              <a:rPr lang="de-DE" sz="2700" dirty="0"/>
            </a:br>
            <a:r>
              <a:rPr lang="de-DE" sz="2700" dirty="0"/>
              <a:t>-</a:t>
            </a:r>
            <a:r>
              <a:rPr lang="el-GR" sz="4000" b="1" dirty="0">
                <a:solidFill>
                  <a:schemeClr val="accent3">
                    <a:lumMod val="75000"/>
                  </a:schemeClr>
                </a:solidFill>
              </a:rPr>
              <a:t>IFS   Γερμάνια Γαλλία – PL – προστατεύει τον καταναλωτή με „</a:t>
            </a:r>
            <a:r>
              <a:rPr lang="el-GR" sz="4000" b="1" dirty="0" err="1">
                <a:solidFill>
                  <a:schemeClr val="accent3">
                    <a:lumMod val="75000"/>
                  </a:schemeClr>
                </a:solidFill>
              </a:rPr>
              <a:t>νοκ</a:t>
            </a:r>
            <a:r>
              <a:rPr lang="el-GR" sz="4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l-GR" sz="4000" b="1" dirty="0" err="1">
                <a:solidFill>
                  <a:schemeClr val="accent3">
                    <a:lumMod val="75000"/>
                  </a:schemeClr>
                </a:solidFill>
              </a:rPr>
              <a:t>αουt</a:t>
            </a:r>
            <a:r>
              <a:rPr lang="el-GR" sz="4000" b="1" dirty="0">
                <a:solidFill>
                  <a:schemeClr val="accent3">
                    <a:lumMod val="75000"/>
                  </a:schemeClr>
                </a:solidFill>
              </a:rPr>
              <a:t>“ κριτήρια, βαθμολογία </a:t>
            </a:r>
            <a:br>
              <a:rPr lang="el-GR" sz="2700" b="1" dirty="0"/>
            </a:br>
            <a:br>
              <a:rPr lang="de-DE" sz="2700" b="1" dirty="0"/>
            </a:br>
            <a:r>
              <a:rPr lang="de-DE" sz="2700" b="1" dirty="0"/>
              <a:t>-</a:t>
            </a:r>
            <a:r>
              <a:rPr lang="el-GR" sz="2700" dirty="0"/>
              <a:t>BRC</a:t>
            </a:r>
            <a:br>
              <a:rPr lang="de-DE" sz="2700" dirty="0"/>
            </a:br>
            <a:br>
              <a:rPr lang="el-GR" sz="2700" dirty="0"/>
            </a:br>
            <a:r>
              <a:rPr lang="de-DE" sz="2700" dirty="0"/>
              <a:t>-</a:t>
            </a:r>
            <a:r>
              <a:rPr lang="el-GR" sz="2700" dirty="0" err="1"/>
              <a:t>Global</a:t>
            </a:r>
            <a:r>
              <a:rPr lang="el-GR" sz="2700" dirty="0"/>
              <a:t> </a:t>
            </a:r>
            <a:r>
              <a:rPr lang="el-GR" sz="2700" dirty="0" err="1"/>
              <a:t>Gab</a:t>
            </a:r>
            <a:br>
              <a:rPr lang="el-GR" sz="2700" dirty="0"/>
            </a:br>
            <a:br>
              <a:rPr lang="en-US" dirty="0"/>
            </a:br>
            <a:br>
              <a:rPr lang="el-GR" dirty="0"/>
            </a:br>
            <a:br>
              <a:rPr lang="el-GR" dirty="0"/>
            </a:br>
            <a:r>
              <a:rPr lang="de-DE" dirty="0"/>
              <a:t> 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11185DE-3401-809D-8F92-D5C77B8C2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F1A76FC-B715-C741-F5D4-196983D0A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pic>
        <p:nvPicPr>
          <p:cNvPr id="10" name="Grafik 9" descr="Ein Bild, das Screensho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C6B8BD00-8FAB-686D-5C2C-D6A061FCF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008" y="1078245"/>
            <a:ext cx="2282592" cy="135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16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220" y="1851660"/>
            <a:ext cx="8569590" cy="10041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rPr lang="el-GR" sz="3300" dirty="0">
                <a:solidFill>
                  <a:srgbClr val="002060"/>
                </a:solidFill>
              </a:rPr>
              <a:t>12. </a:t>
            </a:r>
            <a:r>
              <a:rPr sz="3300" dirty="0" err="1">
                <a:solidFill>
                  <a:srgbClr val="002060"/>
                </a:solidFill>
              </a:rPr>
              <a:t>EmpCo</a:t>
            </a:r>
            <a:r>
              <a:rPr lang="el-GR" sz="3300" dirty="0">
                <a:solidFill>
                  <a:srgbClr val="002060"/>
                </a:solidFill>
              </a:rPr>
              <a:t> </a:t>
            </a:r>
            <a:endParaRPr sz="3300" dirty="0">
              <a:solidFill>
                <a:srgbClr val="002060"/>
              </a:solidFill>
            </a:endParaRPr>
          </a:p>
          <a:p>
            <a:pPr>
              <a:spcBef>
                <a:spcPts val="900"/>
              </a:spcBef>
              <a:defRPr sz="2500">
                <a:solidFill>
                  <a:srgbClr val="FFFFFF"/>
                </a:solidFill>
              </a:defRPr>
            </a:pPr>
            <a:r>
              <a:rPr sz="1875" dirty="0" err="1">
                <a:solidFill>
                  <a:srgbClr val="002060"/>
                </a:solidFill>
              </a:rPr>
              <a:t>Νέοι</a:t>
            </a:r>
            <a:r>
              <a:rPr sz="1875" dirty="0">
                <a:solidFill>
                  <a:srgbClr val="002060"/>
                </a:solidFill>
              </a:rPr>
              <a:t> κα</a:t>
            </a:r>
            <a:r>
              <a:rPr sz="1875" dirty="0" err="1">
                <a:solidFill>
                  <a:srgbClr val="002060"/>
                </a:solidFill>
              </a:rPr>
              <a:t>νόνες</a:t>
            </a:r>
            <a:r>
              <a:rPr sz="1875" dirty="0">
                <a:solidFill>
                  <a:srgbClr val="002060"/>
                </a:solidFill>
              </a:rPr>
              <a:t> </a:t>
            </a:r>
            <a:r>
              <a:rPr sz="1875" dirty="0" err="1">
                <a:solidFill>
                  <a:srgbClr val="002060"/>
                </a:solidFill>
              </a:rPr>
              <a:t>γι</a:t>
            </a:r>
            <a:r>
              <a:rPr sz="1875" dirty="0">
                <a:solidFill>
                  <a:srgbClr val="002060"/>
                </a:solidFill>
              </a:rPr>
              <a:t>α περιβαλλοντικούς ισχυρισμούς στην επικοινωνία προς καταναλωτές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17220" y="3099816"/>
            <a:ext cx="3771900" cy="514350"/>
          </a:xfrm>
          <a:prstGeom prst="roundRect">
            <a:avLst/>
          </a:prstGeom>
          <a:solidFill>
            <a:srgbClr val="007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sz="1425"/>
              <a:t>Εφαρμογή από 27 Σεπτεμβρίου 2026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B24F97D-8D84-6063-6688-2F081A4117E2}"/>
              </a:ext>
            </a:extLst>
          </p:cNvPr>
          <p:cNvSpPr txBox="1"/>
          <p:nvPr/>
        </p:nvSpPr>
        <p:spPr>
          <a:xfrm>
            <a:off x="2768917" y="2053638"/>
            <a:ext cx="664711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350" kern="0" dirty="0" err="1">
                <a:solidFill>
                  <a:srgbClr val="002060"/>
                </a:solidFill>
                <a:ea typeface="Times New Roman" panose="02020603050405020304" pitchFamily="18" charset="0"/>
              </a:rPr>
              <a:t>EmpCo</a:t>
            </a:r>
            <a:r>
              <a:rPr lang="de-DE" sz="1350" kern="0" dirty="0">
                <a:solidFill>
                  <a:srgbClr val="002060"/>
                </a:solidFill>
                <a:ea typeface="Times New Roman" panose="02020603050405020304" pitchFamily="18" charset="0"/>
              </a:rPr>
              <a:t> („</a:t>
            </a:r>
            <a:r>
              <a:rPr lang="de-DE" sz="1350" kern="0" dirty="0" err="1">
                <a:solidFill>
                  <a:srgbClr val="002060"/>
                </a:solidFill>
                <a:ea typeface="Times New Roman" panose="02020603050405020304" pitchFamily="18" charset="0"/>
              </a:rPr>
              <a:t>Empowering</a:t>
            </a:r>
            <a:r>
              <a:rPr lang="de-DE" sz="1350" kern="0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de-DE" sz="1350" kern="0" dirty="0" err="1">
                <a:solidFill>
                  <a:srgbClr val="002060"/>
                </a:solidFill>
                <a:ea typeface="Times New Roman" panose="02020603050405020304" pitchFamily="18" charset="0"/>
              </a:rPr>
              <a:t>Consumers</a:t>
            </a:r>
            <a:r>
              <a:rPr lang="de-DE" sz="1350" kern="0" dirty="0">
                <a:solidFill>
                  <a:srgbClr val="002060"/>
                </a:solidFill>
                <a:ea typeface="Times New Roman" panose="02020603050405020304" pitchFamily="18" charset="0"/>
              </a:rPr>
              <a:t> for the Green Transition“, (EU) 2024/825)</a:t>
            </a:r>
            <a:endParaRPr lang="de-DE" sz="1350" dirty="0">
              <a:solidFill>
                <a:srgbClr val="00206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DE3233-2B38-8A0E-0512-CADC20DAB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9B5E9C0-EDBF-3B2A-0D2D-253E945F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1" y="1097281"/>
            <a:ext cx="2002023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F4056"/>
                </a:solidFill>
              </a:defRPr>
            </a:pPr>
            <a:r>
              <a:rPr sz="1950"/>
              <a:t>Τι είναι η EmpCo;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1954442"/>
            <a:ext cx="80238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100">
                <a:solidFill>
                  <a:srgbClr val="202D34"/>
                </a:solidFill>
              </a:defRPr>
            </a:pPr>
            <a:r>
              <a:rPr dirty="0"/>
              <a:t>Η </a:t>
            </a:r>
            <a:r>
              <a:rPr dirty="0" err="1"/>
              <a:t>οδηγί</a:t>
            </a:r>
            <a:r>
              <a:rPr dirty="0"/>
              <a:t>α EmpCo («Empowering Consumers for the Green Transition», Οδηγία (ΕΕ) 2024/825) εφαρμόζεται από 27.09.2026.</a:t>
            </a:r>
          </a:p>
          <a:p>
            <a:pPr>
              <a:spcAft>
                <a:spcPts val="900"/>
              </a:spcAft>
              <a:defRPr sz="2100">
                <a:solidFill>
                  <a:srgbClr val="202D34"/>
                </a:solidFill>
              </a:defRPr>
            </a:pPr>
            <a:r>
              <a:rPr dirty="0" err="1"/>
              <a:t>Γι</a:t>
            </a:r>
            <a:r>
              <a:rPr dirty="0"/>
              <a:t>α τις επιχειρήσεις επηρεάζονται ιδιαίτερα η διαφήμιση και η επικοινωνία γύρω από τη «βιωσιμότητα» και τα «περιβαλλοντικά οφέλη».</a:t>
            </a:r>
          </a:p>
          <a:p>
            <a:pPr>
              <a:spcAft>
                <a:spcPts val="900"/>
              </a:spcAft>
              <a:defRPr sz="2100">
                <a:solidFill>
                  <a:srgbClr val="202D34"/>
                </a:solidFill>
              </a:defRPr>
            </a:pPr>
            <a:r>
              <a:rPr dirty="0" err="1"/>
              <a:t>Στόχος</a:t>
            </a:r>
            <a:r>
              <a:rPr dirty="0"/>
              <a:t> </a:t>
            </a:r>
            <a:r>
              <a:rPr dirty="0" err="1"/>
              <a:t>των</a:t>
            </a:r>
            <a:r>
              <a:rPr dirty="0"/>
              <a:t> α</a:t>
            </a:r>
            <a:r>
              <a:rPr dirty="0" err="1"/>
              <a:t>υστηρότερων</a:t>
            </a:r>
            <a:r>
              <a:rPr dirty="0"/>
              <a:t> απα</a:t>
            </a:r>
            <a:r>
              <a:rPr dirty="0" err="1"/>
              <a:t>ιτήσεων</a:t>
            </a:r>
            <a:r>
              <a:rPr dirty="0"/>
              <a:t> </a:t>
            </a:r>
            <a:r>
              <a:rPr dirty="0" err="1"/>
              <a:t>είν</a:t>
            </a:r>
            <a:r>
              <a:rPr dirty="0"/>
              <a:t>αι η αποτροπή του greenwashing.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92262" y="5829300"/>
            <a:ext cx="223138" cy="18466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FFFFFF"/>
                </a:solidFill>
              </a:defRPr>
            </a:pPr>
            <a:r>
              <a:rPr sz="600"/>
              <a:t>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736A557-019D-8002-A257-9B2CB9211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937BBE2-C860-B814-5C6F-693F31EC8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CBD9A7D-A449-F102-B6F7-0594B523938A}"/>
              </a:ext>
            </a:extLst>
          </p:cNvPr>
          <p:cNvSpPr txBox="1"/>
          <p:nvPr/>
        </p:nvSpPr>
        <p:spPr>
          <a:xfrm>
            <a:off x="445770" y="31867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kern="0" dirty="0">
                <a:ea typeface="Times New Roman" panose="02020603050405020304" pitchFamily="18" charset="0"/>
              </a:rPr>
              <a:t>1</a:t>
            </a:r>
            <a:r>
              <a:rPr lang="el-GR" b="1" kern="0" dirty="0">
                <a:ea typeface="Times New Roman" panose="02020603050405020304" pitchFamily="18" charset="0"/>
              </a:rPr>
              <a:t>2.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EmpCo</a:t>
            </a:r>
            <a:r>
              <a:rPr lang="de-DE" b="1" kern="0" dirty="0">
                <a:ea typeface="Times New Roman" panose="02020603050405020304" pitchFamily="18" charset="0"/>
              </a:rPr>
              <a:t> („</a:t>
            </a:r>
            <a:r>
              <a:rPr lang="de-DE" b="1" kern="0" dirty="0" err="1">
                <a:ea typeface="Times New Roman" panose="02020603050405020304" pitchFamily="18" charset="0"/>
              </a:rPr>
              <a:t>Empowering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Consumers</a:t>
            </a:r>
            <a:r>
              <a:rPr lang="de-DE" b="1" kern="0" dirty="0">
                <a:ea typeface="Times New Roman" panose="02020603050405020304" pitchFamily="18" charset="0"/>
              </a:rPr>
              <a:t> for the Green Transition“, (EU) 2024/825</a:t>
            </a:r>
            <a:r>
              <a:rPr lang="de-DE" kern="0" dirty="0">
                <a:ea typeface="Times New Roman" panose="02020603050405020304" pitchFamily="18" charset="0"/>
              </a:rPr>
              <a:t>)</a:t>
            </a:r>
            <a:endParaRPr lang="de-D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0" y="1097281"/>
            <a:ext cx="2938497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F4056"/>
                </a:solidFill>
              </a:defRPr>
            </a:pPr>
            <a:r>
              <a:rPr sz="1950"/>
              <a:t>Τι αλλάζει από 27.09.2026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4350" y="1783080"/>
            <a:ext cx="8126730" cy="768096"/>
          </a:xfrm>
          <a:prstGeom prst="roundRect">
            <a:avLst/>
          </a:prstGeom>
          <a:solidFill>
            <a:srgbClr val="EEF5F7"/>
          </a:solidFill>
          <a:ln>
            <a:solidFill>
              <a:srgbClr val="D2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3444" rIns="123444" rtlCol="0" anchor="ctr"/>
          <a:lstStyle/>
          <a:p>
            <a:pPr algn="ctr">
              <a:defRPr sz="1700" b="1">
                <a:solidFill>
                  <a:srgbClr val="0F4056"/>
                </a:solidFill>
              </a:defRPr>
            </a:pPr>
            <a:r>
              <a:rPr sz="1275" dirty="0" err="1"/>
              <a:t>Γενικοί</a:t>
            </a:r>
            <a:r>
              <a:rPr sz="1275" dirty="0"/>
              <a:t> π</a:t>
            </a:r>
            <a:r>
              <a:rPr sz="1275" dirty="0" err="1"/>
              <a:t>ερι</a:t>
            </a:r>
            <a:r>
              <a:rPr sz="1275" dirty="0"/>
              <a:t>βαλλοντικοί ισχυρισμοί</a:t>
            </a:r>
          </a:p>
          <a:p>
            <a:pPr algn="ctr">
              <a:defRPr sz="1300">
                <a:solidFill>
                  <a:srgbClr val="202D34"/>
                </a:solidFill>
              </a:defRPr>
            </a:pPr>
            <a:r>
              <a:rPr sz="975" dirty="0" err="1"/>
              <a:t>Όροι</a:t>
            </a:r>
            <a:r>
              <a:rPr sz="975" dirty="0"/>
              <a:t> όπ</a:t>
            </a:r>
            <a:r>
              <a:rPr sz="975" dirty="0" err="1"/>
              <a:t>ως</a:t>
            </a:r>
            <a:r>
              <a:rPr sz="975" dirty="0"/>
              <a:t> «</a:t>
            </a:r>
            <a:r>
              <a:rPr sz="975" dirty="0" err="1"/>
              <a:t>φιλικό</a:t>
            </a:r>
            <a:r>
              <a:rPr sz="975" dirty="0"/>
              <a:t> π</a:t>
            </a:r>
            <a:r>
              <a:rPr sz="975" dirty="0" err="1"/>
              <a:t>ρος</a:t>
            </a:r>
            <a:r>
              <a:rPr sz="975" dirty="0"/>
              <a:t> </a:t>
            </a:r>
            <a:r>
              <a:rPr sz="975" dirty="0" err="1"/>
              <a:t>το</a:t>
            </a:r>
            <a:r>
              <a:rPr sz="975" dirty="0"/>
              <a:t> π</a:t>
            </a:r>
            <a:r>
              <a:rPr sz="975" dirty="0" err="1"/>
              <a:t>ερι</a:t>
            </a:r>
            <a:r>
              <a:rPr sz="975" dirty="0"/>
              <a:t>βάλλον», «πράσινο», «οικολογικό», «φιλικό προς το κλίμα» ή «βιώσιμο» δεν χρησιμοποιούνται απλώς χωρίς την απαιτούμενη τεκμηρίωση.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4350" y="2660904"/>
            <a:ext cx="8126730" cy="768096"/>
          </a:xfrm>
          <a:prstGeom prst="roundRect">
            <a:avLst/>
          </a:prstGeom>
          <a:solidFill>
            <a:srgbClr val="EEF5F7"/>
          </a:solidFill>
          <a:ln>
            <a:solidFill>
              <a:srgbClr val="D2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3444" rIns="123444" rtlCol="0" anchor="ctr"/>
          <a:lstStyle/>
          <a:p>
            <a:pPr algn="ctr">
              <a:defRPr sz="1700" b="1">
                <a:solidFill>
                  <a:srgbClr val="0F4056"/>
                </a:solidFill>
              </a:defRPr>
            </a:pPr>
            <a:r>
              <a:rPr sz="1275" dirty="0" err="1"/>
              <a:t>Σήμ</a:t>
            </a:r>
            <a:r>
              <a:rPr sz="1275" dirty="0"/>
              <a:t>ατα βιωσιμότητας</a:t>
            </a:r>
          </a:p>
          <a:p>
            <a:pPr algn="ctr">
              <a:defRPr sz="1300">
                <a:solidFill>
                  <a:srgbClr val="202D34"/>
                </a:solidFill>
              </a:defRPr>
            </a:pPr>
            <a:r>
              <a:rPr sz="975" dirty="0" err="1"/>
              <a:t>Δεν</a:t>
            </a:r>
            <a:r>
              <a:rPr sz="975" dirty="0"/>
              <a:t> επ</a:t>
            </a:r>
            <a:r>
              <a:rPr sz="975" dirty="0" err="1"/>
              <a:t>ιτρέ</a:t>
            </a:r>
            <a:r>
              <a:rPr sz="975" dirty="0"/>
              <a:t>πονται κατ’ αρχήν εάν δεν βασίζονται σε σύστημα πιστοποίησης ή δεν έχουν θεσπιστεί από δημόσια αρχή.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4350" y="3538728"/>
            <a:ext cx="8126730" cy="768096"/>
          </a:xfrm>
          <a:prstGeom prst="roundRect">
            <a:avLst/>
          </a:prstGeom>
          <a:solidFill>
            <a:srgbClr val="EEF5F7"/>
          </a:solidFill>
          <a:ln>
            <a:solidFill>
              <a:srgbClr val="D2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3444" rIns="123444" rtlCol="0" anchor="ctr"/>
          <a:lstStyle/>
          <a:p>
            <a:pPr algn="ctr">
              <a:defRPr sz="1700" b="1">
                <a:solidFill>
                  <a:srgbClr val="0F4056"/>
                </a:solidFill>
              </a:defRPr>
            </a:pPr>
            <a:r>
              <a:rPr sz="1275" dirty="0" err="1"/>
              <a:t>Ισχυρισμοί</a:t>
            </a:r>
            <a:r>
              <a:rPr sz="1275" dirty="0"/>
              <a:t> </a:t>
            </a:r>
            <a:r>
              <a:rPr sz="1275" dirty="0" err="1"/>
              <a:t>γι</a:t>
            </a:r>
            <a:r>
              <a:rPr sz="1275" dirty="0"/>
              <a:t>α όλο το προϊόν/την εταιρεία</a:t>
            </a:r>
          </a:p>
          <a:p>
            <a:pPr algn="ctr">
              <a:defRPr sz="1300">
                <a:solidFill>
                  <a:srgbClr val="202D34"/>
                </a:solidFill>
              </a:defRPr>
            </a:pPr>
            <a:r>
              <a:rPr sz="975" dirty="0" err="1"/>
              <a:t>Είν</a:t>
            </a:r>
            <a:r>
              <a:rPr sz="975" dirty="0"/>
              <a:t>αι προβληματικοί όταν το περιβαλλοντικό πλεονέκτημα αφορά στην πραγματικότητα μόνο ένα συγκεκριμένο μέρος.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4350" y="4416552"/>
            <a:ext cx="8126730" cy="768096"/>
          </a:xfrm>
          <a:prstGeom prst="roundRect">
            <a:avLst/>
          </a:prstGeom>
          <a:solidFill>
            <a:srgbClr val="EEF5F7"/>
          </a:solidFill>
          <a:ln>
            <a:solidFill>
              <a:srgbClr val="D2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3444" rIns="123444" rtlCol="0" anchor="ctr"/>
          <a:lstStyle/>
          <a:p>
            <a:pPr algn="ctr">
              <a:defRPr sz="1700" b="1">
                <a:solidFill>
                  <a:srgbClr val="0F4056"/>
                </a:solidFill>
              </a:defRPr>
            </a:pPr>
            <a:r>
              <a:rPr sz="1275" dirty="0" err="1"/>
              <a:t>Μελλοντικές</a:t>
            </a:r>
            <a:r>
              <a:rPr sz="1275" dirty="0"/>
              <a:t> </a:t>
            </a:r>
            <a:r>
              <a:rPr sz="1275" dirty="0" err="1"/>
              <a:t>δεσμεύσεις</a:t>
            </a:r>
            <a:endParaRPr sz="1275" dirty="0"/>
          </a:p>
          <a:p>
            <a:pPr algn="ctr">
              <a:defRPr sz="1300">
                <a:solidFill>
                  <a:srgbClr val="202D34"/>
                </a:solidFill>
              </a:defRPr>
            </a:pPr>
            <a:r>
              <a:rPr sz="975" dirty="0" err="1"/>
              <a:t>Ισχυρισμοί</a:t>
            </a:r>
            <a:r>
              <a:rPr sz="975" dirty="0"/>
              <a:t> όπ</a:t>
            </a:r>
            <a:r>
              <a:rPr sz="975" dirty="0" err="1"/>
              <a:t>ως</a:t>
            </a:r>
            <a:r>
              <a:rPr sz="975" dirty="0"/>
              <a:t> «</a:t>
            </a:r>
            <a:r>
              <a:rPr sz="975" dirty="0" err="1"/>
              <a:t>κλιμ</a:t>
            </a:r>
            <a:r>
              <a:rPr sz="975" dirty="0"/>
              <a:t>ατικά ουδέτερο έως το 2030» απαιτούν συγκεκριμένο, ρεαλιστικό και δημόσια προσβάσιμο σχέδιο υλοποίησης.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AECDBA4-0DF9-9B62-9AB4-1EE32ED99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D4A3ABD-EE7F-B0D5-A364-AB3FBAD23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06BEF2E-9780-B99D-D6FA-45E997C5A2E3}"/>
              </a:ext>
            </a:extLst>
          </p:cNvPr>
          <p:cNvSpPr txBox="1"/>
          <p:nvPr/>
        </p:nvSpPr>
        <p:spPr>
          <a:xfrm>
            <a:off x="445770" y="31867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kern="0" dirty="0">
                <a:ea typeface="Times New Roman" panose="02020603050405020304" pitchFamily="18" charset="0"/>
              </a:rPr>
              <a:t>1</a:t>
            </a:r>
            <a:r>
              <a:rPr lang="el-GR" b="1" kern="0" dirty="0">
                <a:ea typeface="Times New Roman" panose="02020603050405020304" pitchFamily="18" charset="0"/>
              </a:rPr>
              <a:t>2. </a:t>
            </a:r>
            <a:r>
              <a:rPr lang="de-DE" b="1" kern="0" dirty="0" err="1">
                <a:ea typeface="Times New Roman" panose="02020603050405020304" pitchFamily="18" charset="0"/>
              </a:rPr>
              <a:t>EmpCo</a:t>
            </a:r>
            <a:r>
              <a:rPr lang="de-DE" b="1" kern="0" dirty="0">
                <a:ea typeface="Times New Roman" panose="02020603050405020304" pitchFamily="18" charset="0"/>
              </a:rPr>
              <a:t> („</a:t>
            </a:r>
            <a:r>
              <a:rPr lang="de-DE" b="1" kern="0" dirty="0" err="1">
                <a:ea typeface="Times New Roman" panose="02020603050405020304" pitchFamily="18" charset="0"/>
              </a:rPr>
              <a:t>Empowering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Consumers</a:t>
            </a:r>
            <a:r>
              <a:rPr lang="de-DE" b="1" kern="0" dirty="0">
                <a:ea typeface="Times New Roman" panose="02020603050405020304" pitchFamily="18" charset="0"/>
              </a:rPr>
              <a:t> for the Green Transition“, (EU) 2024/825</a:t>
            </a:r>
            <a:r>
              <a:rPr lang="de-DE" kern="0" dirty="0">
                <a:ea typeface="Times New Roman" panose="02020603050405020304" pitchFamily="18" charset="0"/>
              </a:rPr>
              <a:t>)</a:t>
            </a:r>
            <a:endParaRPr lang="de-D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1" y="1097281"/>
            <a:ext cx="3919919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F4056"/>
                </a:solidFill>
              </a:defRPr>
            </a:pPr>
            <a:r>
              <a:rPr sz="1950"/>
              <a:t>Τι πρέπει να ελέγξει μια επιχείρηση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1577340"/>
            <a:ext cx="80238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02D34"/>
                </a:solidFill>
              </a:defRPr>
            </a:pPr>
            <a:r>
              <a:rPr sz="1500" b="1" dirty="0" err="1"/>
              <a:t>Συσκευ</a:t>
            </a:r>
            <a:r>
              <a:rPr sz="1500" b="1" dirty="0"/>
              <a:t>ασίες και ετικέτες</a:t>
            </a:r>
          </a:p>
          <a:p>
            <a:pPr>
              <a:spcAft>
                <a:spcPts val="900"/>
              </a:spcAft>
              <a:defRPr sz="2000">
                <a:solidFill>
                  <a:srgbClr val="202D34"/>
                </a:solidFill>
              </a:defRPr>
            </a:pPr>
            <a:r>
              <a:rPr sz="1500" b="1" dirty="0" err="1"/>
              <a:t>Ιστοσελίδ</a:t>
            </a:r>
            <a:r>
              <a:rPr sz="1500" b="1" dirty="0"/>
              <a:t>α και ηλεκτρονική παρουσίαση προϊόντων</a:t>
            </a:r>
          </a:p>
          <a:p>
            <a:pPr>
              <a:spcAft>
                <a:spcPts val="900"/>
              </a:spcAft>
              <a:defRPr sz="2000">
                <a:solidFill>
                  <a:srgbClr val="202D34"/>
                </a:solidFill>
              </a:defRPr>
            </a:pPr>
            <a:r>
              <a:rPr sz="1500" b="1" dirty="0" err="1"/>
              <a:t>Φύλλ</a:t>
            </a:r>
            <a:r>
              <a:rPr sz="1500" b="1" dirty="0"/>
              <a:t>α δεδομένων / πληροφορίες προϊόντος</a:t>
            </a:r>
          </a:p>
          <a:p>
            <a:pPr>
              <a:spcAft>
                <a:spcPts val="900"/>
              </a:spcAft>
              <a:defRPr sz="2000">
                <a:solidFill>
                  <a:srgbClr val="202D34"/>
                </a:solidFill>
              </a:defRPr>
            </a:pPr>
            <a:r>
              <a:rPr sz="1500" b="1" dirty="0" err="1"/>
              <a:t>Δι</a:t>
            </a:r>
            <a:r>
              <a:rPr sz="1500" b="1" dirty="0"/>
              <a:t>αφημιστικά και προωθητικά κείμενα</a:t>
            </a:r>
          </a:p>
          <a:p>
            <a:pPr>
              <a:spcAft>
                <a:spcPts val="900"/>
              </a:spcAft>
              <a:defRPr sz="2000">
                <a:solidFill>
                  <a:srgbClr val="202D34"/>
                </a:solidFill>
              </a:defRPr>
            </a:pPr>
            <a:r>
              <a:rPr sz="1500" b="1" dirty="0" err="1"/>
              <a:t>Χρήση</a:t>
            </a:r>
            <a:r>
              <a:rPr sz="1500" b="1" dirty="0"/>
              <a:t> </a:t>
            </a:r>
            <a:r>
              <a:rPr sz="1500" b="1" dirty="0" err="1"/>
              <a:t>όρων</a:t>
            </a:r>
            <a:r>
              <a:rPr sz="1500" b="1" dirty="0"/>
              <a:t> όπ</a:t>
            </a:r>
            <a:r>
              <a:rPr sz="1500" b="1" dirty="0" err="1"/>
              <a:t>ως</a:t>
            </a:r>
            <a:r>
              <a:rPr sz="1500" b="1" dirty="0"/>
              <a:t> «BIO», «β</a:t>
            </a:r>
            <a:r>
              <a:rPr sz="1500" b="1" dirty="0" err="1"/>
              <a:t>ιώσιμο</a:t>
            </a:r>
            <a:r>
              <a:rPr sz="1500" b="1" dirty="0"/>
              <a:t>», «</a:t>
            </a:r>
            <a:r>
              <a:rPr sz="1500" b="1" dirty="0" err="1"/>
              <a:t>φιλικό</a:t>
            </a:r>
            <a:r>
              <a:rPr sz="1500" b="1" dirty="0"/>
              <a:t> π</a:t>
            </a:r>
            <a:r>
              <a:rPr sz="1500" b="1" dirty="0" err="1"/>
              <a:t>ρος</a:t>
            </a:r>
            <a:r>
              <a:rPr sz="1500" b="1" dirty="0"/>
              <a:t> </a:t>
            </a:r>
            <a:r>
              <a:rPr sz="1500" b="1" dirty="0" err="1"/>
              <a:t>το</a:t>
            </a:r>
            <a:r>
              <a:rPr sz="1500" b="1" dirty="0"/>
              <a:t> π</a:t>
            </a:r>
            <a:r>
              <a:rPr sz="1500" b="1" dirty="0" err="1"/>
              <a:t>ερι</a:t>
            </a:r>
            <a:r>
              <a:rPr sz="1500" b="1" dirty="0"/>
              <a:t>βάλλον», «100% ανακυκλώσιμο», «κλιματικά ουδέτερο» και περιβαλλοντικών / βιώσιμων σημάτων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5770" y="3703320"/>
            <a:ext cx="7955280" cy="548640"/>
          </a:xfrm>
          <a:prstGeom prst="roundRect">
            <a:avLst/>
          </a:prstGeom>
          <a:solidFill>
            <a:srgbClr val="FFF7E0"/>
          </a:solidFill>
          <a:ln>
            <a:solidFill>
              <a:srgbClr val="C4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02D34"/>
                </a:solidFill>
              </a:defRPr>
            </a:pPr>
            <a:r>
              <a:rPr sz="1050"/>
              <a:t>Δεν προβλέπεται γενική περίοδος εξάντλησης αποθεμάτων για ήδη παραχθείσες συσκευασίες· γι’ αυτό πρέπει να ελεγχθούν και οι υφιστάμενες συσκευασίες.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7D6723-AAB4-152E-544E-AE88F6EF9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293E500-5092-614B-61EB-561294ACF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E1AC5839-C82F-B1D6-9400-76492D33C77A}"/>
              </a:ext>
            </a:extLst>
          </p:cNvPr>
          <p:cNvSpPr txBox="1"/>
          <p:nvPr/>
        </p:nvSpPr>
        <p:spPr>
          <a:xfrm>
            <a:off x="445770" y="31867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kern="0" dirty="0">
                <a:ea typeface="Times New Roman" panose="02020603050405020304" pitchFamily="18" charset="0"/>
              </a:rPr>
              <a:t>1</a:t>
            </a:r>
            <a:r>
              <a:rPr lang="el-GR" b="1" kern="0" dirty="0">
                <a:ea typeface="Times New Roman" panose="02020603050405020304" pitchFamily="18" charset="0"/>
              </a:rPr>
              <a:t>2.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EmpCo</a:t>
            </a:r>
            <a:r>
              <a:rPr lang="de-DE" b="1" kern="0" dirty="0">
                <a:ea typeface="Times New Roman" panose="02020603050405020304" pitchFamily="18" charset="0"/>
              </a:rPr>
              <a:t> („</a:t>
            </a:r>
            <a:r>
              <a:rPr lang="de-DE" b="1" kern="0" dirty="0" err="1">
                <a:ea typeface="Times New Roman" panose="02020603050405020304" pitchFamily="18" charset="0"/>
              </a:rPr>
              <a:t>Empowering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Consumers</a:t>
            </a:r>
            <a:r>
              <a:rPr lang="de-DE" b="1" kern="0" dirty="0">
                <a:ea typeface="Times New Roman" panose="02020603050405020304" pitchFamily="18" charset="0"/>
              </a:rPr>
              <a:t> for the Green Transition“, (EU) 2024/825</a:t>
            </a:r>
            <a:r>
              <a:rPr lang="de-DE" kern="0" dirty="0">
                <a:ea typeface="Times New Roman" panose="02020603050405020304" pitchFamily="18" charset="0"/>
              </a:rPr>
              <a:t>)</a:t>
            </a:r>
            <a:endParaRPr lang="de-DE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0" y="1097281"/>
            <a:ext cx="5327292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F4056"/>
                </a:solidFill>
              </a:defRPr>
            </a:pPr>
            <a:r>
              <a:rPr sz="1950"/>
              <a:t>Παραδείγματα διατυπώσεων μετά τις 27.09.2026</a:t>
            </a:r>
          </a:p>
        </p:txBody>
      </p:sp>
      <p:sp>
        <p:nvSpPr>
          <p:cNvPr id="3" name="Rectangle 2"/>
          <p:cNvSpPr/>
          <p:nvPr/>
        </p:nvSpPr>
        <p:spPr>
          <a:xfrm>
            <a:off x="480060" y="1783080"/>
            <a:ext cx="2640330" cy="377190"/>
          </a:xfrm>
          <a:prstGeom prst="rect">
            <a:avLst/>
          </a:prstGeom>
          <a:solidFill>
            <a:srgbClr val="0F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sz="975"/>
              <a:t>Ισχυρισμός / ένδειξη</a:t>
            </a:r>
          </a:p>
        </p:txBody>
      </p:sp>
      <p:sp>
        <p:nvSpPr>
          <p:cNvPr id="4" name="Rectangle 3"/>
          <p:cNvSpPr/>
          <p:nvPr/>
        </p:nvSpPr>
        <p:spPr>
          <a:xfrm>
            <a:off x="3188970" y="1783080"/>
            <a:ext cx="548640" cy="377190"/>
          </a:xfrm>
          <a:prstGeom prst="rect">
            <a:avLst/>
          </a:prstGeom>
          <a:solidFill>
            <a:srgbClr val="0F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sz="975"/>
              <a:t>Κατάσταση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6190" y="1783080"/>
            <a:ext cx="4286250" cy="377190"/>
          </a:xfrm>
          <a:prstGeom prst="rect">
            <a:avLst/>
          </a:prstGeom>
          <a:solidFill>
            <a:srgbClr val="0F4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sz="975"/>
              <a:t>Αξιολόγηση</a:t>
            </a:r>
          </a:p>
        </p:txBody>
      </p:sp>
      <p:sp>
        <p:nvSpPr>
          <p:cNvPr id="6" name="Rectangle 5"/>
          <p:cNvSpPr/>
          <p:nvPr/>
        </p:nvSpPr>
        <p:spPr>
          <a:xfrm>
            <a:off x="480060" y="2160270"/>
            <a:ext cx="264033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 dirty="0"/>
              <a:t>BIO</a:t>
            </a:r>
          </a:p>
        </p:txBody>
      </p:sp>
      <p:sp>
        <p:nvSpPr>
          <p:cNvPr id="7" name="Rectangle 6"/>
          <p:cNvSpPr/>
          <p:nvPr/>
        </p:nvSpPr>
        <p:spPr>
          <a:xfrm>
            <a:off x="3188970" y="2160270"/>
            <a:ext cx="54864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237D56"/>
                </a:solidFill>
              </a:defRPr>
            </a:pPr>
            <a:r>
              <a:rPr sz="863"/>
              <a:t>✓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6190" y="2160270"/>
            <a:ext cx="428625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Κατ’ αρχήν δυνατό με πιστοποίηση Bio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" y="2578608"/>
            <a:ext cx="264033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100% Bio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88970" y="2578608"/>
            <a:ext cx="54864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C48000"/>
                </a:solidFill>
              </a:defRPr>
            </a:pPr>
            <a:r>
              <a:rPr sz="863"/>
              <a:t>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6190" y="2578608"/>
            <a:ext cx="428625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Μόνο εφόσον ισχύει πλήρως για το συγκεκριμένο προϊόν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" y="2996945"/>
            <a:ext cx="264033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οικολογικό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88970" y="2996945"/>
            <a:ext cx="54864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C48000"/>
                </a:solidFill>
              </a:defRPr>
            </a:pPr>
            <a:r>
              <a:rPr sz="863"/>
              <a:t>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6190" y="2996945"/>
            <a:ext cx="428625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Όχι ως γενική πρόσθετη περιβαλλοντική διαφήμιση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" y="3415283"/>
            <a:ext cx="264033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φιλικό προς το περιβάλλον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88970" y="3415283"/>
            <a:ext cx="54864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B03636"/>
                </a:solidFill>
              </a:defRPr>
            </a:pPr>
            <a:r>
              <a:rPr sz="863"/>
              <a:t>✕/⚠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6190" y="3415283"/>
            <a:ext cx="428625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Πολύ κρίσιμο χωρίς αναγνωρισμένη τεκμηρίωση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0060" y="3833622"/>
            <a:ext cx="264033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βιώσιμο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88970" y="3833622"/>
            <a:ext cx="54864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B03636"/>
                </a:solidFill>
              </a:defRPr>
            </a:pPr>
            <a:r>
              <a:rPr sz="863"/>
              <a:t>✕/⚠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6190" y="3833622"/>
            <a:ext cx="428625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Να αποφεύγεται ως γενικός ισχυρισμός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0060" y="4251960"/>
            <a:ext cx="264033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green / πράσινο ως περιβαλλοντική υπόσχεση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88970" y="4251960"/>
            <a:ext cx="54864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B03636"/>
                </a:solidFill>
              </a:defRPr>
            </a:pPr>
            <a:r>
              <a:rPr sz="863"/>
              <a:t>✕/⚠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6190" y="4251960"/>
            <a:ext cx="428625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Να αποφεύγεται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0060" y="4670298"/>
            <a:ext cx="264033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κλιματικά ουδέτερο μέσω αντιστάθμισης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88970" y="4670298"/>
            <a:ext cx="54864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B03636"/>
                </a:solidFill>
              </a:defRPr>
            </a:pPr>
            <a:r>
              <a:rPr sz="863"/>
              <a:t>✕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06190" y="4670298"/>
            <a:ext cx="4286250" cy="418338"/>
          </a:xfrm>
          <a:prstGeom prst="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Ιδιαίτερα προβληματικό / απαγορευμένο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0060" y="5088636"/>
            <a:ext cx="264033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 dirty="0"/>
              <a:t>«Eco/Green» </a:t>
            </a:r>
            <a:r>
              <a:rPr sz="863" dirty="0" err="1"/>
              <a:t>σήμ</a:t>
            </a:r>
            <a:r>
              <a:rPr sz="863" dirty="0"/>
              <a:t>α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188970" y="5088636"/>
            <a:ext cx="54864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B03636"/>
                </a:solidFill>
              </a:defRPr>
            </a:pPr>
            <a:r>
              <a:rPr sz="863"/>
              <a:t>✕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6190" y="5088636"/>
            <a:ext cx="4286250" cy="418338"/>
          </a:xfrm>
          <a:prstGeom prst="rect">
            <a:avLst/>
          </a:prstGeom>
          <a:solidFill>
            <a:srgbClr val="EEF5F7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202D34"/>
                </a:solidFill>
              </a:defRPr>
            </a:pPr>
            <a:r>
              <a:rPr sz="863"/>
              <a:t>Να αποφεύγεται χωρίς επιτρεπτό σύστημα πιστοποίησης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D86160DC-D127-D596-05E7-C8B6AC629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988333F0-CA80-A383-3F5B-2A3CB5753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DB3F0E97-8606-1C72-04CF-6E962740D286}"/>
              </a:ext>
            </a:extLst>
          </p:cNvPr>
          <p:cNvSpPr txBox="1"/>
          <p:nvPr/>
        </p:nvSpPr>
        <p:spPr>
          <a:xfrm>
            <a:off x="445770" y="31867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kern="0" dirty="0">
                <a:ea typeface="Times New Roman" panose="02020603050405020304" pitchFamily="18" charset="0"/>
              </a:rPr>
              <a:t>1</a:t>
            </a:r>
            <a:r>
              <a:rPr lang="el-GR" b="1" kern="0" dirty="0">
                <a:ea typeface="Times New Roman" panose="02020603050405020304" pitchFamily="18" charset="0"/>
              </a:rPr>
              <a:t>2.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EmpCo</a:t>
            </a:r>
            <a:r>
              <a:rPr lang="de-DE" b="1" kern="0" dirty="0">
                <a:ea typeface="Times New Roman" panose="02020603050405020304" pitchFamily="18" charset="0"/>
              </a:rPr>
              <a:t> („</a:t>
            </a:r>
            <a:r>
              <a:rPr lang="de-DE" b="1" kern="0" dirty="0" err="1">
                <a:ea typeface="Times New Roman" panose="02020603050405020304" pitchFamily="18" charset="0"/>
              </a:rPr>
              <a:t>Empowering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Consumers</a:t>
            </a:r>
            <a:r>
              <a:rPr lang="de-DE" b="1" kern="0" dirty="0">
                <a:ea typeface="Times New Roman" panose="02020603050405020304" pitchFamily="18" charset="0"/>
              </a:rPr>
              <a:t> for the Green Transition“, (EU) 2024/825</a:t>
            </a:r>
            <a:r>
              <a:rPr lang="de-DE" kern="0" dirty="0">
                <a:ea typeface="Times New Roman" panose="02020603050405020304" pitchFamily="18" charset="0"/>
              </a:rPr>
              <a:t>)</a:t>
            </a:r>
            <a:endParaRPr lang="de-D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0" y="1097281"/>
            <a:ext cx="6206314" cy="3924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F4056"/>
                </a:solidFill>
              </a:defRPr>
            </a:pPr>
            <a:r>
              <a:rPr sz="1950"/>
              <a:t>Από τον γενικό ισχυρισμό στη συγκεκριμένη πληροφορία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17220" y="1988820"/>
            <a:ext cx="3669030" cy="1851660"/>
          </a:xfrm>
          <a:prstGeom prst="roundRect">
            <a:avLst/>
          </a:prstGeom>
          <a:solidFill>
            <a:srgbClr val="FCEBEB"/>
          </a:solidFill>
          <a:ln>
            <a:solidFill>
              <a:srgbClr val="B0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B03636"/>
                </a:solidFill>
              </a:defRPr>
            </a:pPr>
            <a:r>
              <a:rPr sz="1500"/>
              <a:t>✕ Πολύ γενικό</a:t>
            </a:r>
          </a:p>
          <a:p>
            <a:pPr>
              <a:spcBef>
                <a:spcPts val="1800"/>
              </a:spcBef>
              <a:defRPr sz="2200">
                <a:solidFill>
                  <a:srgbClr val="202D34"/>
                </a:solidFill>
              </a:defRPr>
            </a:pPr>
            <a:r>
              <a:rPr sz="1650"/>
              <a:t>«φιλική προς το περιβάλλον συσκευασία»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34890" y="1988820"/>
            <a:ext cx="3669030" cy="1851660"/>
          </a:xfrm>
          <a:prstGeom prst="roundRect">
            <a:avLst/>
          </a:prstGeom>
          <a:solidFill>
            <a:srgbClr val="E8F6EE"/>
          </a:solidFill>
          <a:ln>
            <a:solidFill>
              <a:srgbClr val="237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7D56"/>
                </a:solidFill>
              </a:defRPr>
            </a:pPr>
            <a:r>
              <a:rPr sz="1500"/>
              <a:t>✓ Συγκεκριμένο &amp; αποδείξιμο</a:t>
            </a:r>
          </a:p>
          <a:p>
            <a:pPr>
              <a:spcBef>
                <a:spcPts val="1500"/>
              </a:spcBef>
              <a:defRPr sz="2000">
                <a:solidFill>
                  <a:srgbClr val="202D34"/>
                </a:solidFill>
              </a:defRPr>
            </a:pPr>
            <a:r>
              <a:rPr sz="1500"/>
              <a:t>«Η φιάλη αποτελείται κατά 50% από ανακυκλωμένο πλαστικό»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8868" y="4338265"/>
            <a:ext cx="658340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0F4056"/>
                </a:solidFill>
              </a:defRPr>
            </a:pPr>
            <a:r>
              <a:rPr sz="1500" dirty="0"/>
              <a:t>Η </a:t>
            </a:r>
            <a:r>
              <a:rPr sz="1500" dirty="0" err="1"/>
              <a:t>EmpCo</a:t>
            </a:r>
            <a:r>
              <a:rPr sz="1500" dirty="0"/>
              <a:t> </a:t>
            </a:r>
            <a:r>
              <a:rPr sz="1500" dirty="0" err="1"/>
              <a:t>δι</a:t>
            </a:r>
            <a:r>
              <a:rPr sz="1500" dirty="0"/>
              <a:t>ακρίνει τις γενικές περιβαλλοντικές δηλώσεις από συγκεκριμένους, </a:t>
            </a:r>
            <a:endParaRPr lang="el-GR" sz="1500" dirty="0"/>
          </a:p>
          <a:p>
            <a:pPr algn="ctr">
              <a:defRPr sz="2000" b="1">
                <a:solidFill>
                  <a:srgbClr val="0F4056"/>
                </a:solidFill>
              </a:defRPr>
            </a:pPr>
            <a:r>
              <a:rPr sz="1500" dirty="0" err="1"/>
              <a:t>εξειδικευμένους</a:t>
            </a:r>
            <a:r>
              <a:rPr sz="1500" dirty="0"/>
              <a:t> και </a:t>
            </a:r>
            <a:r>
              <a:rPr sz="1500" dirty="0" err="1"/>
              <a:t>τεκμηριωμένους</a:t>
            </a:r>
            <a:r>
              <a:rPr sz="1500" dirty="0"/>
              <a:t> </a:t>
            </a:r>
            <a:r>
              <a:rPr sz="1500" dirty="0" err="1"/>
              <a:t>ισχυρισμούς</a:t>
            </a:r>
            <a:r>
              <a:rPr sz="1500" dirty="0"/>
              <a:t>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85171D9-D0A0-32C2-629B-272CD1B82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3F15F9D-4EE7-8ADF-8FA9-F860CDAF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08229BAD-653C-F53F-5145-7A7F0FBB9199}"/>
              </a:ext>
            </a:extLst>
          </p:cNvPr>
          <p:cNvSpPr txBox="1"/>
          <p:nvPr/>
        </p:nvSpPr>
        <p:spPr>
          <a:xfrm>
            <a:off x="445770" y="31867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kern="0" dirty="0">
                <a:ea typeface="Times New Roman" panose="02020603050405020304" pitchFamily="18" charset="0"/>
              </a:rPr>
              <a:t>1</a:t>
            </a:r>
            <a:r>
              <a:rPr lang="el-GR" b="1" kern="0" dirty="0">
                <a:ea typeface="Times New Roman" panose="02020603050405020304" pitchFamily="18" charset="0"/>
              </a:rPr>
              <a:t>2.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EmpCo</a:t>
            </a:r>
            <a:r>
              <a:rPr lang="de-DE" b="1" kern="0" dirty="0">
                <a:ea typeface="Times New Roman" panose="02020603050405020304" pitchFamily="18" charset="0"/>
              </a:rPr>
              <a:t> („</a:t>
            </a:r>
            <a:r>
              <a:rPr lang="de-DE" b="1" kern="0" dirty="0" err="1">
                <a:ea typeface="Times New Roman" panose="02020603050405020304" pitchFamily="18" charset="0"/>
              </a:rPr>
              <a:t>Empowering</a:t>
            </a:r>
            <a:r>
              <a:rPr lang="de-DE" b="1" kern="0" dirty="0">
                <a:ea typeface="Times New Roman" panose="02020603050405020304" pitchFamily="18" charset="0"/>
              </a:rPr>
              <a:t> </a:t>
            </a:r>
            <a:r>
              <a:rPr lang="de-DE" b="1" kern="0" dirty="0" err="1">
                <a:ea typeface="Times New Roman" panose="02020603050405020304" pitchFamily="18" charset="0"/>
              </a:rPr>
              <a:t>Consumers</a:t>
            </a:r>
            <a:r>
              <a:rPr lang="de-DE" b="1" kern="0" dirty="0">
                <a:ea typeface="Times New Roman" panose="02020603050405020304" pitchFamily="18" charset="0"/>
              </a:rPr>
              <a:t> for the Green Transition“, (EU) 2024/825</a:t>
            </a:r>
            <a:r>
              <a:rPr lang="de-DE" kern="0" dirty="0">
                <a:ea typeface="Times New Roman" panose="02020603050405020304" pitchFamily="18" charset="0"/>
              </a:rPr>
              <a:t>)</a:t>
            </a:r>
            <a:endParaRPr lang="de-D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dirty="0">
                <a:solidFill>
                  <a:schemeClr val="tx2"/>
                </a:solidFill>
              </a:rPr>
              <a:t>• </a:t>
            </a:r>
            <a:r>
              <a:rPr lang="de-DE" dirty="0">
                <a:solidFill>
                  <a:schemeClr val="tx2"/>
                </a:solidFill>
              </a:rPr>
              <a:t>E.E. : </a:t>
            </a:r>
            <a:r>
              <a:rPr dirty="0" err="1">
                <a:solidFill>
                  <a:schemeClr val="tx2"/>
                </a:solidFill>
              </a:rPr>
              <a:t>Ποσοστό</a:t>
            </a:r>
            <a:r>
              <a:rPr dirty="0">
                <a:solidFill>
                  <a:schemeClr val="tx2"/>
                </a:solidFill>
              </a:rPr>
              <a:t> </a:t>
            </a:r>
            <a:r>
              <a:rPr dirty="0" err="1">
                <a:solidFill>
                  <a:schemeClr val="tx2"/>
                </a:solidFill>
              </a:rPr>
              <a:t>συλλογής</a:t>
            </a:r>
            <a:r>
              <a:rPr dirty="0">
                <a:solidFill>
                  <a:schemeClr val="tx2"/>
                </a:solidFill>
              </a:rPr>
              <a:t> 77 % έως το τέλος του 2025</a:t>
            </a:r>
            <a:r>
              <a:rPr lang="de-DE" dirty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r>
              <a:rPr lang="de-DE" dirty="0">
                <a:solidFill>
                  <a:srgbClr val="FF0000"/>
                </a:solidFill>
              </a:rPr>
              <a:t>(</a:t>
            </a:r>
            <a:r>
              <a:rPr lang="el-GR" dirty="0">
                <a:solidFill>
                  <a:srgbClr val="FF0000"/>
                </a:solidFill>
              </a:rPr>
              <a:t>ΕΛΛΑΔΑ</a:t>
            </a:r>
            <a:r>
              <a:rPr lang="de-DE" dirty="0">
                <a:solidFill>
                  <a:srgbClr val="FF0000"/>
                </a:solidFill>
              </a:rPr>
              <a:t>: </a:t>
            </a:r>
            <a:r>
              <a:rPr lang="de-DE" dirty="0" err="1">
                <a:solidFill>
                  <a:srgbClr val="FF0000"/>
                </a:solidFill>
              </a:rPr>
              <a:t>δεν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FF0000"/>
                </a:solidFill>
              </a:rPr>
              <a:t>έχει </a:t>
            </a:r>
            <a:r>
              <a:rPr lang="de-DE" dirty="0">
                <a:solidFill>
                  <a:srgbClr val="FF0000"/>
                </a:solidFill>
              </a:rPr>
              <a:t>επ</a:t>
            </a:r>
            <a:r>
              <a:rPr lang="de-DE" dirty="0" err="1">
                <a:solidFill>
                  <a:srgbClr val="FF0000"/>
                </a:solidFill>
              </a:rPr>
              <a:t>ιτευχθεί</a:t>
            </a:r>
            <a:r>
              <a:rPr lang="de-DE" dirty="0">
                <a:solidFill>
                  <a:srgbClr val="FF0000"/>
                </a:solidFill>
              </a:rPr>
              <a:t>)</a:t>
            </a: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dirty="0">
              <a:solidFill>
                <a:srgbClr val="FF0000"/>
              </a:solidFill>
            </a:endParaRPr>
          </a:p>
          <a:p>
            <a:r>
              <a:rPr lang="de-DE" dirty="0">
                <a:solidFill>
                  <a:srgbClr val="0070C0"/>
                </a:solidFill>
              </a:rPr>
              <a:t>E.E. </a:t>
            </a:r>
            <a:r>
              <a:rPr dirty="0" err="1">
                <a:solidFill>
                  <a:srgbClr val="0070C0"/>
                </a:solidFill>
              </a:rPr>
              <a:t>Ποσοστό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συλλογής</a:t>
            </a:r>
            <a:r>
              <a:rPr dirty="0">
                <a:solidFill>
                  <a:srgbClr val="0070C0"/>
                </a:solidFill>
              </a:rPr>
              <a:t> 90 % έως το 2029</a:t>
            </a:r>
            <a:endParaRPr 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rgbClr val="FF0000"/>
                </a:solidFill>
              </a:rPr>
              <a:t>(</a:t>
            </a:r>
            <a:r>
              <a:rPr lang="el-GR" dirty="0">
                <a:solidFill>
                  <a:srgbClr val="FF0000"/>
                </a:solidFill>
              </a:rPr>
              <a:t>ΕΛΛΑΔΑ: θα </a:t>
            </a:r>
            <a:r>
              <a:rPr lang="de-DE" dirty="0">
                <a:solidFill>
                  <a:srgbClr val="FF0000"/>
                </a:solidFill>
              </a:rPr>
              <a:t>επ</a:t>
            </a:r>
            <a:r>
              <a:rPr lang="de-DE" dirty="0" err="1">
                <a:solidFill>
                  <a:srgbClr val="FF0000"/>
                </a:solidFill>
              </a:rPr>
              <a:t>ιτευχθεί</a:t>
            </a:r>
            <a:r>
              <a:rPr lang="de-DE" dirty="0">
                <a:solidFill>
                  <a:srgbClr val="FF0000"/>
                </a:solidFill>
              </a:rPr>
              <a:t>? )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de-DE" dirty="0">
                <a:solidFill>
                  <a:srgbClr val="FF0000"/>
                </a:solidFill>
              </a:rPr>
              <a:t>  </a:t>
            </a: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u="sng" dirty="0">
                <a:solidFill>
                  <a:srgbClr val="00B050"/>
                </a:solidFill>
              </a:rPr>
              <a:t>Γερμανία 2026 με σύστημα </a:t>
            </a:r>
            <a:r>
              <a:rPr lang="en-GB" u="sng" dirty="0">
                <a:solidFill>
                  <a:srgbClr val="00B050"/>
                </a:solidFill>
              </a:rPr>
              <a:t>PFAND</a:t>
            </a:r>
            <a:r>
              <a:rPr lang="de-DE" u="sng" dirty="0">
                <a:solidFill>
                  <a:srgbClr val="00B050"/>
                </a:solidFill>
              </a:rPr>
              <a:t>:</a:t>
            </a:r>
            <a:r>
              <a:rPr lang="el-GR" u="sng" dirty="0">
                <a:solidFill>
                  <a:srgbClr val="00B050"/>
                </a:solidFill>
              </a:rPr>
              <a:t> 97% </a:t>
            </a:r>
          </a:p>
          <a:p>
            <a:pPr marL="0" indent="0">
              <a:buNone/>
            </a:pPr>
            <a:endParaRPr u="sng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dirty="0"/>
              <a:t>•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2025-2030: </a:t>
            </a:r>
            <a:r>
              <a:rPr dirty="0" err="1">
                <a:solidFill>
                  <a:schemeClr val="accent1"/>
                </a:solidFill>
              </a:rPr>
              <a:t>Ελάχιστο </a:t>
            </a:r>
            <a:r>
              <a:rPr dirty="0">
                <a:solidFill>
                  <a:schemeClr val="accent1"/>
                </a:solidFill>
              </a:rPr>
              <a:t>ποσοστό 25 % </a:t>
            </a:r>
            <a:r>
              <a:rPr lang="de-DE" dirty="0">
                <a:solidFill>
                  <a:schemeClr val="accent1"/>
                </a:solidFill>
              </a:rPr>
              <a:t>- 30 % </a:t>
            </a:r>
            <a:r>
              <a:rPr dirty="0" err="1">
                <a:solidFill>
                  <a:schemeClr val="accent1"/>
                </a:solidFill>
              </a:rPr>
              <a:t>rPET </a:t>
            </a:r>
            <a:r>
              <a:rPr dirty="0">
                <a:solidFill>
                  <a:schemeClr val="accent1"/>
                </a:solidFill>
              </a:rPr>
              <a:t>στις </a:t>
            </a:r>
            <a:r>
              <a:rPr dirty="0" err="1">
                <a:solidFill>
                  <a:schemeClr val="accent1"/>
                </a:solidFill>
              </a:rPr>
              <a:t>φιάλες PET</a:t>
            </a:r>
            <a:endParaRPr lang="de-DE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(θα επιτευχθεί θεωρητικά – η βιομηχανία εισάγει ακριβό rPET) </a:t>
            </a:r>
            <a:endParaRPr lang="el-GR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dirty="0"/>
              <a:t>Η Ελλάδα βρίσκεται σήμερα σε ποσοστό συλλογής PET κάτω του 28%. </a:t>
            </a:r>
            <a:r>
              <a:rPr lang="de-DE" dirty="0" err="1"/>
              <a:t>Το</a:t>
            </a:r>
            <a:r>
              <a:rPr lang="de-DE" dirty="0"/>
              <a:t> 72% </a:t>
            </a:r>
            <a:r>
              <a:rPr lang="de-DE" dirty="0" err="1"/>
              <a:t>των</a:t>
            </a:r>
            <a:r>
              <a:rPr lang="de-DE" dirty="0"/>
              <a:t> </a:t>
            </a:r>
            <a:r>
              <a:rPr lang="de-DE" dirty="0" err="1"/>
              <a:t>φι</a:t>
            </a:r>
            <a:r>
              <a:rPr lang="de-DE" dirty="0"/>
              <a:t>αλών PET δεν επιστρέφει στη βιομηχανία.</a:t>
            </a:r>
            <a:endParaRPr lang="de-DE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dirty="0">
              <a:solidFill>
                <a:schemeClr val="accent1"/>
              </a:solidFill>
            </a:endParaRPr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24262AB3-1B10-42B4-D1C2-41826D248415}"/>
              </a:ext>
            </a:extLst>
          </p:cNvPr>
          <p:cNvSpPr/>
          <p:nvPr/>
        </p:nvSpPr>
        <p:spPr>
          <a:xfrm rot="4042278">
            <a:off x="6922698" y="1738780"/>
            <a:ext cx="694944" cy="7040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23FA543B-14B5-0100-DBD3-73CAF0103400}"/>
              </a:ext>
            </a:extLst>
          </p:cNvPr>
          <p:cNvSpPr/>
          <p:nvPr/>
        </p:nvSpPr>
        <p:spPr>
          <a:xfrm rot="4042278">
            <a:off x="5621379" y="2883428"/>
            <a:ext cx="694944" cy="7040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L-Form 7">
            <a:extLst>
              <a:ext uri="{FF2B5EF4-FFF2-40B4-BE49-F238E27FC236}">
                <a16:creationId xmlns:a16="http://schemas.microsoft.com/office/drawing/2014/main" id="{679E972E-05A9-71B5-1584-B2FBC1084FFF}"/>
              </a:ext>
            </a:extLst>
          </p:cNvPr>
          <p:cNvSpPr/>
          <p:nvPr/>
        </p:nvSpPr>
        <p:spPr>
          <a:xfrm rot="18576251">
            <a:off x="8201133" y="4121056"/>
            <a:ext cx="495785" cy="261009"/>
          </a:xfrm>
          <a:prstGeom prst="corne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3552098-C6CE-FF1B-2142-E72391578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D8A58D0-7733-37FD-CE13-53D13A624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5" name="Titel 14">
            <a:extLst>
              <a:ext uri="{FF2B5EF4-FFF2-40B4-BE49-F238E27FC236}">
                <a16:creationId xmlns:a16="http://schemas.microsoft.com/office/drawing/2014/main" id="{0121A09E-21CA-F192-FADE-027C467F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2608" y="1603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/>
              <a:t>1</a:t>
            </a:r>
            <a:r>
              <a:rPr lang="el-GR" dirty="0"/>
              <a:t>3. Επισήμανση &amp; </a:t>
            </a:r>
            <a:r>
              <a:rPr lang="de-DE" dirty="0"/>
              <a:t>A</a:t>
            </a:r>
            <a:r>
              <a:rPr lang="el-GR" dirty="0" err="1"/>
              <a:t>νακύκλωση</a:t>
            </a:r>
            <a:br>
              <a:rPr lang="el-GR" dirty="0"/>
            </a:br>
            <a:r>
              <a:rPr lang="el-GR" dirty="0"/>
              <a:t>Το σύστημα </a:t>
            </a:r>
            <a:r>
              <a:rPr lang="en-GB" dirty="0"/>
              <a:t>PFAND</a:t>
            </a:r>
            <a:r>
              <a:rPr lang="el-GR" dirty="0"/>
              <a:t> </a:t>
            </a:r>
            <a:endParaRPr lang="de-D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4F2937F-61A4-A719-92ED-28960FF96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2A55607-30EC-2F2B-CD69-DBE45ADD7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8" name="Titel 14">
            <a:extLst>
              <a:ext uri="{FF2B5EF4-FFF2-40B4-BE49-F238E27FC236}">
                <a16:creationId xmlns:a16="http://schemas.microsoft.com/office/drawing/2014/main" id="{E2261210-019B-9DDE-E114-53F343F19201}"/>
              </a:ext>
            </a:extLst>
          </p:cNvPr>
          <p:cNvSpPr txBox="1">
            <a:spLocks/>
          </p:cNvSpPr>
          <p:nvPr/>
        </p:nvSpPr>
        <p:spPr>
          <a:xfrm>
            <a:off x="315554" y="23906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1</a:t>
            </a:r>
            <a:r>
              <a:rPr lang="el-GR" dirty="0"/>
              <a:t>3. Επισήμανση &amp; </a:t>
            </a:r>
            <a:r>
              <a:rPr lang="de-DE" dirty="0"/>
              <a:t>A</a:t>
            </a:r>
            <a:r>
              <a:rPr lang="el-GR" dirty="0" err="1"/>
              <a:t>νακύκλωση</a:t>
            </a:r>
            <a:br>
              <a:rPr lang="el-GR" dirty="0"/>
            </a:br>
            <a:r>
              <a:rPr lang="el-GR" dirty="0"/>
              <a:t>Το σύστημα </a:t>
            </a:r>
            <a:r>
              <a:rPr lang="en-GB" dirty="0"/>
              <a:t>PFAND</a:t>
            </a:r>
            <a:r>
              <a:rPr lang="el-GR" dirty="0"/>
              <a:t> </a:t>
            </a:r>
            <a:endParaRPr lang="de-DE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D92671C-7E30-842A-2938-219A9E1A20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2023" y="1547979"/>
            <a:ext cx="5533251" cy="230132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0469579-6572-D54F-FA40-FE640E9A45A7}"/>
              </a:ext>
            </a:extLst>
          </p:cNvPr>
          <p:cNvSpPr txBox="1"/>
          <p:nvPr/>
        </p:nvSpPr>
        <p:spPr>
          <a:xfrm>
            <a:off x="5966439" y="3316665"/>
            <a:ext cx="32598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Πηγή ©</a:t>
            </a:r>
            <a:r>
              <a:rPr lang="de-DE" sz="1400" dirty="0"/>
              <a:t>DPG Deutsche Pfandsystem GmbH </a:t>
            </a:r>
            <a:endParaRPr lang="el-GR" sz="1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D8229AD-6B4E-61E0-9B58-FDB22A24D33A}"/>
              </a:ext>
            </a:extLst>
          </p:cNvPr>
          <p:cNvSpPr txBox="1"/>
          <p:nvPr/>
        </p:nvSpPr>
        <p:spPr>
          <a:xfrm>
            <a:off x="5966439" y="3537364"/>
            <a:ext cx="3995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https://dpg-pfandsystem.de/de/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04FD783-A29A-0DB0-FE32-E3EDC0029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312" y="4009594"/>
            <a:ext cx="5061143" cy="28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86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14922-D4A5-5818-BEA8-AFB974AE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036241D4-9CFF-7306-393B-09ADDA4CD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5280" y="1153836"/>
            <a:ext cx="5825968" cy="512553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6F061E9-4702-E27F-94FD-9D20574A8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AF2EF52-F8C1-0A11-E551-2D1773997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586" y="6257449"/>
            <a:ext cx="1731414" cy="63403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0243134-FF38-47D7-7F6D-C2F604568FE9}"/>
              </a:ext>
            </a:extLst>
          </p:cNvPr>
          <p:cNvSpPr txBox="1"/>
          <p:nvPr/>
        </p:nvSpPr>
        <p:spPr>
          <a:xfrm>
            <a:off x="1408215" y="627937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Πηγή ©</a:t>
            </a:r>
            <a:r>
              <a:rPr lang="de-DE" sz="1400" dirty="0"/>
              <a:t>DPG Deutsche Pfandsystem GmbH </a:t>
            </a:r>
            <a:endParaRPr lang="el-GR" sz="1400" dirty="0"/>
          </a:p>
        </p:txBody>
      </p:sp>
      <p:sp>
        <p:nvSpPr>
          <p:cNvPr id="12" name="Titel 14">
            <a:extLst>
              <a:ext uri="{FF2B5EF4-FFF2-40B4-BE49-F238E27FC236}">
                <a16:creationId xmlns:a16="http://schemas.microsoft.com/office/drawing/2014/main" id="{39DF371F-AD02-591A-6C26-5D72A21A7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-42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/>
              <a:t>1</a:t>
            </a:r>
            <a:r>
              <a:rPr lang="el-GR" dirty="0"/>
              <a:t>3. Επισήμανση &amp; </a:t>
            </a:r>
            <a:r>
              <a:rPr lang="de-DE" dirty="0"/>
              <a:t>A</a:t>
            </a:r>
            <a:r>
              <a:rPr lang="el-GR" dirty="0" err="1"/>
              <a:t>νακύκλωση</a:t>
            </a:r>
            <a:br>
              <a:rPr lang="el-GR" dirty="0"/>
            </a:br>
            <a:r>
              <a:rPr lang="el-GR" dirty="0"/>
              <a:t>Το σύστημα </a:t>
            </a:r>
            <a:r>
              <a:rPr lang="en-GB" dirty="0"/>
              <a:t>PFAND</a:t>
            </a:r>
            <a:r>
              <a:rPr lang="el-GR" dirty="0"/>
              <a:t> 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DCDDEB-9D2E-2E0A-570A-3B9D67A02E3C}"/>
              </a:ext>
            </a:extLst>
          </p:cNvPr>
          <p:cNvSpPr txBox="1"/>
          <p:nvPr/>
        </p:nvSpPr>
        <p:spPr>
          <a:xfrm>
            <a:off x="1408215" y="6502170"/>
            <a:ext cx="3995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https://dpg-pfandsystem.de/de/</a:t>
            </a:r>
          </a:p>
        </p:txBody>
      </p:sp>
    </p:spTree>
    <p:extLst>
      <p:ext uri="{BB962C8B-B14F-4D97-AF65-F5344CB8AC3E}">
        <p14:creationId xmlns:p14="http://schemas.microsoft.com/office/powerpoint/2010/main" val="346711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617220"/>
          </a:xfrm>
          <a:prstGeom prst="rect">
            <a:avLst/>
          </a:prstGeom>
          <a:solidFill>
            <a:srgbClr val="123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377190" y="973836"/>
            <a:ext cx="4859664" cy="3808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rPr sz="1875" dirty="0"/>
              <a:t>1</a:t>
            </a:r>
            <a:r>
              <a:rPr lang="el-GR" sz="1875" dirty="0"/>
              <a:t>4</a:t>
            </a:r>
            <a:r>
              <a:rPr sz="1875" dirty="0"/>
              <a:t>. Η </a:t>
            </a:r>
            <a:r>
              <a:rPr sz="1875" dirty="0" err="1"/>
              <a:t>συντ</a:t>
            </a:r>
            <a:r>
              <a:rPr sz="1875" dirty="0"/>
              <a:t>αγή επιτυχίας στη γερμανική αγορά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190" y="1625346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1. Ανταγωνιστική τιμή &amp; σωστή κοστολόγηση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Τελική τιμή frei Haus Deutschland, περιθώριο εισαγωγέα/χονδρεμπόρου και τελική λιανική τιμή πριν από την πρώτη προσφορά.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7190" y="2366010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2. Αποτελεσματικά logistics &amp; συνέπεια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Σαφές lead time, παλέτα, μεταφορικό κόστος, ημερομηνία λήξης κατά την παράδοση και εναλλακτική λύση σε καθυστέρηση.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7190" y="3106674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3. Σταθερή ποιότητα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Ίδιες προδιαγραφές σε κάθε παραγωγή, πλήρης τεχνικός φάκελος και άμεση αποστολή στοιχείων στον πελάτη.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7190" y="3847338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4. Πιστοποιήσεις πριν από το Sales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IFS και όπου απαιτείται FSSC 22000/BRC· έλεγχος απαιτήσεων ανά κανάλι και ειδικά για Private Label.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7190" y="4588002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5. Προϊόν “Germany-ready”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Γερμανική ετικέτα, διατροφικά στοιχεία, claims, συσκευασία, ανακύκλωση, website, product data sheet και web content πριν από την πρώτη επαφή.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32019" y="1625346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6. PPWR / LUCID / ανακύκλωση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Από την αρχή σαφές: LUCID – EPR – ποσότητες – κόστος ανακύκλωσης – ποιος πραγματοποιεί την υποχρεωτική δήλωση.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32019" y="2366010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7. Επιλογή σωστού καναλιού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1–2 κανάλια-στόχοι ανά προϊόν: LEH, C+C/Foodservice, χονδρέμποροι, ethnic market ή Feinkost — και στοχευμένη λίστα πελατών.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32019" y="3106674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8. Διαφορετική προσφορά για κάθε πελάτη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Προσαρμογή συσκευασίας, τιμής, promotions, Private Label και logistics στο κανάλι και στον συγκεκριμένο πελάτη.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32019" y="3847338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9. Συστηματικό B2B Sales &amp; Follow-up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Target list → Buyer contact → παρουσίαση → δείγμα → προσφορά → follow-up → διαπραγμάτευση → listing → promotion → επαναληπτική παραγγελία.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32019" y="4588002"/>
            <a:ext cx="4080510" cy="658368"/>
          </a:xfrm>
          <a:prstGeom prst="roundRect">
            <a:avLst/>
          </a:prstGeom>
          <a:solidFill>
            <a:srgbClr val="F1F7F8"/>
          </a:solidFill>
          <a:ln>
            <a:solidFill>
              <a:srgbClr val="D2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bIns="27432" rtlCol="0" anchor="ctr"/>
          <a:lstStyle/>
          <a:p>
            <a:pPr algn="ctr">
              <a:defRPr sz="1250" b="1">
                <a:solidFill>
                  <a:srgbClr val="007E91"/>
                </a:solidFill>
              </a:defRPr>
            </a:pPr>
            <a:r>
              <a:rPr sz="938"/>
              <a:t>10. Μακροχρόνια παρουσία &amp; υπομονή</a:t>
            </a:r>
          </a:p>
          <a:p>
            <a:pPr>
              <a:spcBef>
                <a:spcPts val="150"/>
              </a:spcBef>
              <a:defRPr sz="940">
                <a:solidFill>
                  <a:srgbClr val="222D33"/>
                </a:solidFill>
              </a:defRPr>
            </a:pPr>
            <a:r>
              <a:rPr sz="705"/>
              <a:t>Η Γερμανία ως στρατηγική αγορά 3–5 ετών και όχι ως προσπάθεια μερικών μηνών.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39" y="5440473"/>
            <a:ext cx="8113014" cy="377190"/>
          </a:xfrm>
          <a:prstGeom prst="roundRect">
            <a:avLst/>
          </a:prstGeom>
          <a:solidFill>
            <a:srgbClr val="123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013"/>
              <a:t>Κλειδί: Germany-ready προϊόν + ανταγωνιστική πρόταση + συνέπεια + στοχευμένο Sales + μακροχρόνια παρουσία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29B5009-114C-F512-C9EE-84841B262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BFDF7B8-888A-4ADE-3125-6843B0F07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7250"/>
            <a:ext cx="123444" cy="514350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582931" y="1234440"/>
            <a:ext cx="4899675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62D34"/>
                </a:solidFill>
              </a:defRPr>
            </a:pPr>
            <a:r>
              <a:rPr sz="2100"/>
              <a:t>Γιατί η γερμανική αγορά είναι «δύσκολη»</a:t>
            </a:r>
          </a:p>
        </p:txBody>
      </p:sp>
      <p:sp>
        <p:nvSpPr>
          <p:cNvPr id="5" name="Rectangle 4"/>
          <p:cNvSpPr/>
          <p:nvPr/>
        </p:nvSpPr>
        <p:spPr>
          <a:xfrm>
            <a:off x="596646" y="1872234"/>
            <a:ext cx="822960" cy="3429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TextBox 5"/>
          <p:cNvSpPr txBox="1"/>
          <p:nvPr/>
        </p:nvSpPr>
        <p:spPr>
          <a:xfrm>
            <a:off x="1008126" y="1893495"/>
            <a:ext cx="7612380" cy="4365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sz="1425" dirty="0"/>
              <a:t>•  </a:t>
            </a:r>
            <a:r>
              <a:rPr sz="2000" b="1" dirty="0"/>
              <a:t>Η </a:t>
            </a:r>
            <a:r>
              <a:rPr sz="2000" b="1" dirty="0" err="1"/>
              <a:t>είσοδος</a:t>
            </a:r>
            <a:r>
              <a:rPr sz="2000" b="1" dirty="0"/>
              <a:t> </a:t>
            </a:r>
            <a:r>
              <a:rPr sz="2000" b="1" dirty="0" err="1"/>
              <a:t>στη</a:t>
            </a:r>
            <a:r>
              <a:rPr sz="2000" b="1" dirty="0"/>
              <a:t> </a:t>
            </a:r>
            <a:r>
              <a:rPr sz="2000" b="1" dirty="0" err="1"/>
              <a:t>γερμ</a:t>
            </a:r>
            <a:r>
              <a:rPr sz="2000" b="1" dirty="0"/>
              <a:t>ανική αγορά απαιτεί χρόνο, επιμονή και υπομονή</a:t>
            </a:r>
            <a:endParaRPr lang="en-GB" sz="2000" b="1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endParaRPr sz="1425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sz="1425" dirty="0"/>
              <a:t>•  </a:t>
            </a:r>
            <a:r>
              <a:rPr b="1" dirty="0"/>
              <a:t>Τα listings </a:t>
            </a:r>
            <a:r>
              <a:rPr b="1" dirty="0" err="1"/>
              <a:t>σε</a:t>
            </a:r>
            <a:r>
              <a:rPr b="1" dirty="0"/>
              <a:t> </a:t>
            </a:r>
            <a:r>
              <a:rPr b="1" dirty="0" err="1"/>
              <a:t>μεγάλες</a:t>
            </a:r>
            <a:r>
              <a:rPr b="1" dirty="0"/>
              <a:t> α</a:t>
            </a:r>
            <a:r>
              <a:rPr b="1" dirty="0" err="1"/>
              <a:t>λυσίδες</a:t>
            </a:r>
            <a:r>
              <a:rPr b="1" dirty="0"/>
              <a:t> και </a:t>
            </a:r>
            <a:r>
              <a:rPr b="1" dirty="0" err="1"/>
              <a:t>δίκτυ</a:t>
            </a:r>
            <a:r>
              <a:rPr b="1" dirty="0"/>
              <a:t>α δεν γίνονται γρήγορα</a:t>
            </a:r>
            <a:endParaRPr lang="en-GB" b="1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endParaRPr sz="1425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sz="1425" dirty="0"/>
              <a:t>•  </a:t>
            </a:r>
            <a:r>
              <a:rPr b="1" dirty="0" err="1"/>
              <a:t>Οι</a:t>
            </a:r>
            <a:r>
              <a:rPr b="1" dirty="0"/>
              <a:t> α</a:t>
            </a:r>
            <a:r>
              <a:rPr b="1" dirty="0" err="1"/>
              <a:t>γορ</a:t>
            </a:r>
            <a:r>
              <a:rPr b="1" dirty="0"/>
              <a:t>αστές δέχονται καθημερινά πολλές ανταγωνιστικές προσφορές</a:t>
            </a:r>
            <a:endParaRPr lang="en-GB" b="1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endParaRPr sz="1425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sz="1425" dirty="0"/>
              <a:t>•  </a:t>
            </a:r>
            <a:r>
              <a:rPr b="1" dirty="0"/>
              <a:t>Η π</a:t>
            </a:r>
            <a:r>
              <a:rPr b="1" dirty="0" err="1"/>
              <a:t>ροσφορά</a:t>
            </a:r>
            <a:r>
              <a:rPr b="1" dirty="0"/>
              <a:t> μας π</a:t>
            </a:r>
            <a:r>
              <a:rPr b="1" dirty="0" err="1"/>
              <a:t>ρέ</a:t>
            </a:r>
            <a:r>
              <a:rPr b="1" dirty="0"/>
              <a:t>πει να προκαλεί άμεσα το ενδιαφέρον του αγοραστή</a:t>
            </a:r>
            <a:endParaRPr lang="en-GB" b="1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endParaRPr sz="1425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dirty="0"/>
              <a:t>•  </a:t>
            </a:r>
            <a:r>
              <a:rPr b="1" dirty="0" err="1"/>
              <a:t>Τι</a:t>
            </a:r>
            <a:r>
              <a:rPr b="1" dirty="0"/>
              <a:t> </a:t>
            </a:r>
            <a:r>
              <a:rPr b="1" dirty="0" err="1"/>
              <a:t>δι</a:t>
            </a:r>
            <a:r>
              <a:rPr b="1" dirty="0"/>
              <a:t>αφορετικό προσφέρει το προϊόν μας και ποιο κενό καλύπτει στο υπάρχον assortment;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EC3CC4D-5820-7B33-0E06-239D50A5E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3C48541-8AAB-435B-4AA4-031456536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508C5268-1A12-8405-CA70-64479D89E969}"/>
              </a:ext>
            </a:extLst>
          </p:cNvPr>
          <p:cNvSpPr/>
          <p:nvPr/>
        </p:nvSpPr>
        <p:spPr>
          <a:xfrm>
            <a:off x="229" y="229400"/>
            <a:ext cx="9143771" cy="617220"/>
          </a:xfrm>
          <a:prstGeom prst="rect">
            <a:avLst/>
          </a:prstGeom>
          <a:solidFill>
            <a:srgbClr val="123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C5CA52-5CF9-2876-38E3-D6B70A1C3E29}"/>
              </a:ext>
            </a:extLst>
          </p:cNvPr>
          <p:cNvSpPr txBox="1"/>
          <p:nvPr/>
        </p:nvSpPr>
        <p:spPr>
          <a:xfrm>
            <a:off x="304038" y="381887"/>
            <a:ext cx="4859664" cy="3808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rPr sz="1875" dirty="0"/>
              <a:t>1</a:t>
            </a:r>
            <a:r>
              <a:rPr lang="el-GR" sz="1875" dirty="0"/>
              <a:t>4</a:t>
            </a:r>
            <a:r>
              <a:rPr sz="1875" dirty="0"/>
              <a:t>. Η </a:t>
            </a:r>
            <a:r>
              <a:rPr sz="1875" dirty="0" err="1"/>
              <a:t>συντ</a:t>
            </a:r>
            <a:r>
              <a:rPr sz="1875" dirty="0"/>
              <a:t>αγή επιτυχίας στη γερμανική αγορά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7250"/>
            <a:ext cx="123444" cy="514350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582931" y="1234440"/>
            <a:ext cx="3343095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62D34"/>
                </a:solidFill>
              </a:defRPr>
            </a:pPr>
            <a:r>
              <a:rPr sz="2100"/>
              <a:t>Η σωστή εμπορική πρόταση</a:t>
            </a:r>
          </a:p>
        </p:txBody>
      </p:sp>
      <p:sp>
        <p:nvSpPr>
          <p:cNvPr id="5" name="Rectangle 4"/>
          <p:cNvSpPr/>
          <p:nvPr/>
        </p:nvSpPr>
        <p:spPr>
          <a:xfrm>
            <a:off x="596646" y="1872234"/>
            <a:ext cx="822960" cy="3429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TextBox 5"/>
          <p:cNvSpPr txBox="1"/>
          <p:nvPr/>
        </p:nvSpPr>
        <p:spPr>
          <a:xfrm>
            <a:off x="765810" y="2391371"/>
            <a:ext cx="7612380" cy="307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sz="1425" dirty="0"/>
              <a:t>•  </a:t>
            </a:r>
            <a:r>
              <a:rPr b="1" dirty="0" err="1"/>
              <a:t>Ισχυρά</a:t>
            </a:r>
            <a:r>
              <a:rPr b="1" dirty="0"/>
              <a:t> και </a:t>
            </a:r>
            <a:r>
              <a:rPr b="1" dirty="0" err="1"/>
              <a:t>τεκμηριωμέν</a:t>
            </a:r>
            <a:r>
              <a:rPr b="1" dirty="0"/>
              <a:t>α πωλησιακά επιχειρήματα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</a:t>
            </a:r>
            <a:r>
              <a:rPr b="1" dirty="0" err="1"/>
              <a:t>Έμφ</a:t>
            </a:r>
            <a:r>
              <a:rPr b="1" dirty="0"/>
              <a:t>αση στη διαφοροποίηση – όχι απλώς στην ποιότητα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ΠΟΠ / ΠΓΕ, </a:t>
            </a:r>
            <a:r>
              <a:rPr b="1" dirty="0" err="1"/>
              <a:t>συγκεκριμένη</a:t>
            </a:r>
            <a:r>
              <a:rPr b="1" dirty="0"/>
              <a:t> </a:t>
            </a:r>
            <a:r>
              <a:rPr b="1" dirty="0" err="1"/>
              <a:t>γεωγρ</a:t>
            </a:r>
            <a:r>
              <a:rPr b="1" dirty="0"/>
              <a:t>αφική προέλευση, βιολογικά προϊόντα και αυθεντικές ελληνικές πρώτες ύλες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</a:t>
            </a:r>
            <a:r>
              <a:rPr b="1" dirty="0" err="1"/>
              <a:t>Ιδι</a:t>
            </a:r>
            <a:r>
              <a:rPr b="1" dirty="0"/>
              <a:t>αίτερα γευστικά και ποιοτικά χαρακτηριστικά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</a:t>
            </a:r>
            <a:r>
              <a:rPr b="1" dirty="0" err="1"/>
              <a:t>Εξ</a:t>
            </a:r>
            <a:r>
              <a:rPr b="1" dirty="0"/>
              <a:t>αιρετικά ανταγωνιστική </a:t>
            </a:r>
            <a:r>
              <a:rPr lang="el-GR" b="1" dirty="0"/>
              <a:t>σταθερή </a:t>
            </a:r>
            <a:r>
              <a:rPr b="1" dirty="0" err="1"/>
              <a:t>τελική</a:t>
            </a:r>
            <a:r>
              <a:rPr b="1" dirty="0"/>
              <a:t> τιμή</a:t>
            </a:r>
            <a:r>
              <a:rPr lang="en-GB" b="1" dirty="0"/>
              <a:t> </a:t>
            </a:r>
            <a:endParaRPr b="1" dirty="0"/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Προσφορά </a:t>
            </a:r>
            <a:r>
              <a:rPr b="1" dirty="0" err="1"/>
              <a:t>frei</a:t>
            </a:r>
            <a:r>
              <a:rPr b="1" dirty="0"/>
              <a:t> Haus / delivered </a:t>
            </a:r>
            <a:r>
              <a:rPr b="1" dirty="0" err="1"/>
              <a:t>στη</a:t>
            </a:r>
            <a:r>
              <a:rPr b="1" dirty="0"/>
              <a:t> </a:t>
            </a:r>
            <a:r>
              <a:rPr b="1" dirty="0" err="1"/>
              <a:t>Γερμ</a:t>
            </a:r>
            <a:r>
              <a:rPr b="1" dirty="0"/>
              <a:t>ανία – ξεκάθαρο τελικό κόστος στην αποθήκη του πελάτη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9520100-6B59-4142-5B1E-470E9AEB7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E5350FE-1658-2FFC-4A7E-9AE779844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73D850F0-2AE4-DB77-9A89-A9CC8834D052}"/>
              </a:ext>
            </a:extLst>
          </p:cNvPr>
          <p:cNvSpPr/>
          <p:nvPr/>
        </p:nvSpPr>
        <p:spPr>
          <a:xfrm>
            <a:off x="229" y="229400"/>
            <a:ext cx="9143771" cy="617220"/>
          </a:xfrm>
          <a:prstGeom prst="rect">
            <a:avLst/>
          </a:prstGeom>
          <a:solidFill>
            <a:srgbClr val="123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20138747-C548-3D85-96FA-8D2BEC11EF5D}"/>
              </a:ext>
            </a:extLst>
          </p:cNvPr>
          <p:cNvSpPr txBox="1"/>
          <p:nvPr/>
        </p:nvSpPr>
        <p:spPr>
          <a:xfrm>
            <a:off x="212598" y="347573"/>
            <a:ext cx="4859664" cy="3808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rPr sz="1875" dirty="0"/>
              <a:t>1</a:t>
            </a:r>
            <a:r>
              <a:rPr lang="el-GR" sz="1875" dirty="0"/>
              <a:t>4</a:t>
            </a:r>
            <a:r>
              <a:rPr sz="1875" dirty="0"/>
              <a:t>. Η </a:t>
            </a:r>
            <a:r>
              <a:rPr sz="1875" dirty="0" err="1"/>
              <a:t>συντ</a:t>
            </a:r>
            <a:r>
              <a:rPr sz="1875" dirty="0"/>
              <a:t>αγή επιτυχίας στη γερμανική αγορά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57250"/>
            <a:ext cx="123444" cy="514350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582930" y="1234440"/>
            <a:ext cx="436286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62D34"/>
                </a:solidFill>
              </a:defRPr>
            </a:pPr>
            <a:r>
              <a:rPr sz="2100"/>
              <a:t>Η «συνταγή» επιτυχίας στη Γερμανία</a:t>
            </a:r>
          </a:p>
        </p:txBody>
      </p:sp>
      <p:sp>
        <p:nvSpPr>
          <p:cNvPr id="5" name="Rectangle 4"/>
          <p:cNvSpPr/>
          <p:nvPr/>
        </p:nvSpPr>
        <p:spPr>
          <a:xfrm>
            <a:off x="596646" y="1872234"/>
            <a:ext cx="822960" cy="34290"/>
          </a:xfrm>
          <a:prstGeom prst="rect">
            <a:avLst/>
          </a:prstGeom>
          <a:solidFill>
            <a:srgbClr val="1C7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TextBox 5"/>
          <p:cNvSpPr txBox="1"/>
          <p:nvPr/>
        </p:nvSpPr>
        <p:spPr>
          <a:xfrm>
            <a:off x="1139601" y="2418945"/>
            <a:ext cx="7612380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ΕΜΠΙΣΤΟΣΥΝΗ από </a:t>
            </a:r>
            <a:r>
              <a:rPr b="1" dirty="0" err="1"/>
              <a:t>την</a:t>
            </a:r>
            <a:r>
              <a:rPr b="1" dirty="0"/>
              <a:t> π</a:t>
            </a:r>
            <a:r>
              <a:rPr b="1" dirty="0" err="1"/>
              <a:t>ρώτη</a:t>
            </a:r>
            <a:r>
              <a:rPr b="1" dirty="0"/>
              <a:t> επα</a:t>
            </a:r>
            <a:r>
              <a:rPr b="1" dirty="0" err="1"/>
              <a:t>φή</a:t>
            </a:r>
            <a:r>
              <a:rPr b="1" dirty="0"/>
              <a:t> </a:t>
            </a:r>
            <a:r>
              <a:rPr b="1" dirty="0" err="1"/>
              <a:t>με</a:t>
            </a:r>
            <a:r>
              <a:rPr b="1" dirty="0"/>
              <a:t> </a:t>
            </a:r>
            <a:r>
              <a:rPr b="1" dirty="0" err="1"/>
              <a:t>τον</a:t>
            </a:r>
            <a:r>
              <a:rPr b="1" dirty="0"/>
              <a:t> α</a:t>
            </a:r>
            <a:r>
              <a:rPr b="1" dirty="0" err="1"/>
              <a:t>γορ</a:t>
            </a:r>
            <a:r>
              <a:rPr b="1" dirty="0"/>
              <a:t>αστή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ΔΙΑΦΟΡΟΠΟΙΗΣΗ από τα α</a:t>
            </a:r>
            <a:r>
              <a:rPr b="1" dirty="0" err="1"/>
              <a:t>ντ</a:t>
            </a:r>
            <a:r>
              <a:rPr b="1" dirty="0"/>
              <a:t>αγωνιστικά προϊόντα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ΑΝΤΑΓΩΝΙΣΤΙΚΗ ΤΙΜΗ και </a:t>
            </a:r>
            <a:r>
              <a:rPr b="1" dirty="0" err="1"/>
              <a:t>ξεκάθ</a:t>
            </a:r>
            <a:r>
              <a:rPr b="1" dirty="0"/>
              <a:t>αροι εμπορικοί όροι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ΠΡΟΣΑΡΜΟΣΤΙΚΟΤΗΤΑ </a:t>
            </a:r>
            <a:r>
              <a:rPr b="1" dirty="0" err="1"/>
              <a:t>στις</a:t>
            </a:r>
            <a:r>
              <a:rPr b="1" dirty="0"/>
              <a:t> απα</a:t>
            </a:r>
            <a:r>
              <a:rPr b="1" dirty="0" err="1"/>
              <a:t>ιτήσεις</a:t>
            </a:r>
            <a:r>
              <a:rPr b="1" dirty="0"/>
              <a:t> </a:t>
            </a:r>
            <a:r>
              <a:rPr b="1" dirty="0" err="1"/>
              <a:t>της</a:t>
            </a:r>
            <a:r>
              <a:rPr b="1" dirty="0"/>
              <a:t> </a:t>
            </a:r>
            <a:r>
              <a:rPr b="1" dirty="0" err="1"/>
              <a:t>γερμ</a:t>
            </a:r>
            <a:r>
              <a:rPr b="1" dirty="0"/>
              <a:t>ανικής αλυσίδας</a:t>
            </a:r>
          </a:p>
          <a:p>
            <a:pPr>
              <a:spcAft>
                <a:spcPts val="975"/>
              </a:spcAft>
              <a:defRPr sz="1900">
                <a:solidFill>
                  <a:srgbClr val="262D34"/>
                </a:solidFill>
              </a:defRPr>
            </a:pPr>
            <a:r>
              <a:rPr b="1" dirty="0"/>
              <a:t>•  </a:t>
            </a:r>
            <a:r>
              <a:rPr b="1" dirty="0" err="1"/>
              <a:t>Στοχευμένη</a:t>
            </a:r>
            <a:r>
              <a:rPr b="1" dirty="0"/>
              <a:t>, </a:t>
            </a:r>
            <a:r>
              <a:rPr b="1" dirty="0" err="1"/>
              <a:t>μεθοδική</a:t>
            </a:r>
            <a:r>
              <a:rPr b="1" dirty="0"/>
              <a:t> και μα</a:t>
            </a:r>
            <a:r>
              <a:rPr b="1" dirty="0" err="1"/>
              <a:t>κροχρόνι</a:t>
            </a:r>
            <a:r>
              <a:rPr b="1" dirty="0"/>
              <a:t>α προσέγγιση</a:t>
            </a:r>
          </a:p>
          <a:p>
            <a:pPr>
              <a:spcAft>
                <a:spcPts val="975"/>
              </a:spcAft>
              <a:defRPr sz="1800">
                <a:solidFill>
                  <a:srgbClr val="262D34"/>
                </a:solidFill>
              </a:defRPr>
            </a:pPr>
            <a:r>
              <a:rPr b="1" dirty="0"/>
              <a:t>•  Η </a:t>
            </a:r>
            <a:r>
              <a:rPr b="1" dirty="0" err="1"/>
              <a:t>Γερμ</a:t>
            </a:r>
            <a:r>
              <a:rPr b="1" dirty="0"/>
              <a:t>ανία δεν είναι αγορά γρήγορης πώλησης</a:t>
            </a:r>
            <a:r>
              <a:rPr lang="el-GR" b="1" dirty="0"/>
              <a:t>, αλλά της πώλησης </a:t>
            </a:r>
            <a:r>
              <a:rPr lang="el-GR" b="1" dirty="0" err="1"/>
              <a:t>μετα</a:t>
            </a:r>
            <a:r>
              <a:rPr lang="el-GR" b="1" dirty="0"/>
              <a:t> από ένα καλά μελετημένο στρατηγικό σχέδιο εισόδου στην αγορά της</a:t>
            </a:r>
            <a:r>
              <a:rPr b="1" dirty="0"/>
              <a:t>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9C444DE-C799-7CC3-3BAA-EC49AD70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" y="5937424"/>
            <a:ext cx="914479" cy="9205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3535FD9-A260-F245-E570-C288F4F56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397" y="6223961"/>
            <a:ext cx="1731414" cy="634039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E6E02573-D324-1E08-434B-E7B71A9D7AD8}"/>
              </a:ext>
            </a:extLst>
          </p:cNvPr>
          <p:cNvSpPr/>
          <p:nvPr/>
        </p:nvSpPr>
        <p:spPr>
          <a:xfrm>
            <a:off x="229" y="229400"/>
            <a:ext cx="9143771" cy="617220"/>
          </a:xfrm>
          <a:prstGeom prst="rect">
            <a:avLst/>
          </a:prstGeom>
          <a:solidFill>
            <a:srgbClr val="123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209AE1A5-68AD-28C1-95FE-3EE08D0412BB}"/>
              </a:ext>
            </a:extLst>
          </p:cNvPr>
          <p:cNvSpPr txBox="1"/>
          <p:nvPr/>
        </p:nvSpPr>
        <p:spPr>
          <a:xfrm>
            <a:off x="194310" y="386459"/>
            <a:ext cx="4859664" cy="3808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rPr sz="1875" dirty="0"/>
              <a:t>1</a:t>
            </a:r>
            <a:r>
              <a:rPr lang="el-GR" sz="1875" dirty="0"/>
              <a:t>4</a:t>
            </a:r>
            <a:r>
              <a:rPr sz="1875" dirty="0"/>
              <a:t>. Η </a:t>
            </a:r>
            <a:r>
              <a:rPr sz="1875" dirty="0" err="1"/>
              <a:t>συντ</a:t>
            </a:r>
            <a:r>
              <a:rPr sz="1875" dirty="0"/>
              <a:t>αγή επιτυχίας στη γερμανική αγορά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117E0B-333A-B702-F199-2CDEEBC0A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48789-AEE6-A840-F464-11BE12550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305420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dirty="0"/>
              <a:t>Diplom-Volkswirt </a:t>
            </a:r>
            <a:r>
              <a:rPr lang="de-DE" b="1" dirty="0"/>
              <a:t> </a:t>
            </a:r>
            <a:endParaRPr lang="el-GR" b="1" dirty="0"/>
          </a:p>
          <a:p>
            <a:pPr marL="0" indent="0" algn="ctr">
              <a:buNone/>
            </a:pPr>
            <a:r>
              <a:rPr lang="de-DE" sz="3600" b="1" dirty="0"/>
              <a:t>Tryfon Kolitsopoulos</a:t>
            </a:r>
            <a:endParaRPr lang="el-GR" sz="3600" b="1" dirty="0"/>
          </a:p>
          <a:p>
            <a:pPr marL="0" indent="0">
              <a:buNone/>
            </a:pPr>
            <a:endParaRPr lang="el-GR" b="1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BF8A5B15-622D-4282-319C-14E9A89C11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43363" y="2624138"/>
            <a:ext cx="10572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1ADF0259-F6D5-A16A-B8D3-754E821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328" y="6106454"/>
            <a:ext cx="2049672" cy="75154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DFC7CE6-B7A8-4EB5-C0BE-98297EDDED48}"/>
              </a:ext>
            </a:extLst>
          </p:cNvPr>
          <p:cNvSpPr txBox="1">
            <a:spLocks/>
          </p:cNvSpPr>
          <p:nvPr/>
        </p:nvSpPr>
        <p:spPr>
          <a:xfrm>
            <a:off x="548641" y="97388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solidFill>
                  <a:srgbClr val="FF0000"/>
                </a:solidFill>
              </a:rPr>
              <a:t>Σας ευχαριστούμε πολύ για την προσοχή σας!</a:t>
            </a: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6" name="Grafik 5" descr="DHW Deutsch-Hellenische Wirtschaftsvereinigung e.V.">
            <a:extLst>
              <a:ext uri="{FF2B5EF4-FFF2-40B4-BE49-F238E27FC236}">
                <a16:creationId xmlns:a16="http://schemas.microsoft.com/office/drawing/2014/main" id="{C3B7146C-71DB-7827-5B64-CC22DB559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60718"/>
            <a:ext cx="1097282" cy="10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11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D04DED7A88A4F8DA84A7ACEFA1164" ma:contentTypeVersion="13" ma:contentTypeDescription="Create a new document." ma:contentTypeScope="" ma:versionID="223a394fceccf2a65d7327f72af49a4c">
  <xsd:schema xmlns:xsd="http://www.w3.org/2001/XMLSchema" xmlns:xs="http://www.w3.org/2001/XMLSchema" xmlns:p="http://schemas.microsoft.com/office/2006/metadata/properties" xmlns:ns2="2c75151e-5d8f-4e50-8db6-2b2748bbe3fa" xmlns:ns3="067dd6b5-3cd8-429a-a5bc-453d9f34d2e7" targetNamespace="http://schemas.microsoft.com/office/2006/metadata/properties" ma:root="true" ma:fieldsID="dea85ba959468419c44dc70b4584ecfb" ns2:_="" ns3:_="">
    <xsd:import namespace="2c75151e-5d8f-4e50-8db6-2b2748bbe3fa"/>
    <xsd:import namespace="067dd6b5-3cd8-429a-a5bc-453d9f34d2e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5151e-5d8f-4e50-8db6-2b2748bbe3f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1aed2505-2c96-43a6-8638-65b9296d2427}" ma:internalName="TaxCatchAll" ma:showField="CatchAllData" ma:web="2c75151e-5d8f-4e50-8db6-2b2748bbe3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7dd6b5-3cd8-429a-a5bc-453d9f34d2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4ae1a0e-8a31-4db1-9551-9a9f72db38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75151e-5d8f-4e50-8db6-2b2748bbe3fa" xsi:nil="true"/>
    <lcf76f155ced4ddcb4097134ff3c332f xmlns="067dd6b5-3cd8-429a-a5bc-453d9f34d2e7">
      <Terms xmlns="http://schemas.microsoft.com/office/infopath/2007/PartnerControls"/>
    </lcf76f155ced4ddcb4097134ff3c332f>
    <_dlc_DocId xmlns="2c75151e-5d8f-4e50-8db6-2b2748bbe3fa">KPTVTMJWJR3E-1121124396-148652</_dlc_DocId>
    <_dlc_DocIdUrl xmlns="2c75151e-5d8f-4e50-8db6-2b2748bbe3fa">
      <Url>https://ahkcomgr.sharepoint.com/sites/ahkdocs/_layouts/15/DocIdRedir.aspx?ID=KPTVTMJWJR3E-1121124396-148652</Url>
      <Description>KPTVTMJWJR3E-1121124396-148652</Description>
    </_dlc_DocIdUrl>
  </documentManagement>
</p:properties>
</file>

<file path=customXml/itemProps1.xml><?xml version="1.0" encoding="utf-8"?>
<ds:datastoreItem xmlns:ds="http://schemas.openxmlformats.org/officeDocument/2006/customXml" ds:itemID="{C9B5C344-3C8C-4210-BA06-03F84D3795BF}"/>
</file>

<file path=customXml/itemProps2.xml><?xml version="1.0" encoding="utf-8"?>
<ds:datastoreItem xmlns:ds="http://schemas.openxmlformats.org/officeDocument/2006/customXml" ds:itemID="{360AAF56-822D-43BA-B2B2-2FA93429393D}"/>
</file>

<file path=customXml/itemProps3.xml><?xml version="1.0" encoding="utf-8"?>
<ds:datastoreItem xmlns:ds="http://schemas.openxmlformats.org/officeDocument/2006/customXml" ds:itemID="{9AFFCF67-E750-429D-A803-8C1F8685552D}"/>
</file>

<file path=customXml/itemProps4.xml><?xml version="1.0" encoding="utf-8"?>
<ds:datastoreItem xmlns:ds="http://schemas.openxmlformats.org/officeDocument/2006/customXml" ds:itemID="{127D8ABF-45F8-484A-85EB-27C2701ACAA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2374</Words>
  <Application>Microsoft Office PowerPoint</Application>
  <PresentationFormat>Bildschirmpräsentation (4:3)</PresentationFormat>
  <Paragraphs>236</Paragraphs>
  <Slides>30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Times New Roman</vt:lpstr>
      <vt:lpstr>Office Theme</vt:lpstr>
      <vt:lpstr>PowerPoint-Präsentation</vt:lpstr>
      <vt:lpstr>PowerPoint-Präsentation</vt:lpstr>
      <vt:lpstr>1.Εξαγωγές Ελληνικών Τροφίμων στη Γερμανία</vt:lpstr>
      <vt:lpstr>2. Εξέλιξη της ζήτησης για ελληνικά προιόντα στη Γερμανία </vt:lpstr>
      <vt:lpstr>3. Χαρακτηριστικά Αγοράς Γερμανίας</vt:lpstr>
      <vt:lpstr> 4. Πού δίνουν σημασία οι Γερμανοί καταναλωτές  </vt:lpstr>
      <vt:lpstr> 5. Πού δίνουν σημασία οι Γερμανοί καταναλωτές  </vt:lpstr>
      <vt:lpstr>6. Πλεονεκτήματα Ελληνικών Προϊόντων</vt:lpstr>
      <vt:lpstr>7. Μειονεκτήματα &amp; Ανταγωνισμός</vt:lpstr>
      <vt:lpstr>7β. Η σωστή προσέγγιση</vt:lpstr>
      <vt:lpstr>      8. Επισήμανση &amp; ιχνηλασιμότητα (traceability)        </vt:lpstr>
      <vt:lpstr>      9. After-Sales Support        </vt:lpstr>
      <vt:lpstr>      10. Επισήμανση – Aνακύκλωση PPWR Regulation (EU) 2025/40        </vt:lpstr>
      <vt:lpstr>      10. Επισήμανση – Aνακύκλωση PPWR Regulation (EU) 2025/40        </vt:lpstr>
      <vt:lpstr>      10. Επισήμανση – Aνακύκλωση PPWR Regulation (EU) 2025/40        </vt:lpstr>
      <vt:lpstr>        11. Πιστοποιήσεις GFSI Οργανισμός: πρότυπα για την ασφάλεια των τροφίμων  -FSSC22000   -IFS   Γερμάνια Γαλλία – PL – προστατεύει τον καταναλωτή με „νοκ αουt“ κριτήρια, βαθμολογία   -BRC  -Global Gab   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13. Επισήμανση &amp; Aνακύκλωση Το σύστημα PFAND </vt:lpstr>
      <vt:lpstr>PowerPoint-Präsentation</vt:lpstr>
      <vt:lpstr>13. Επισήμανση &amp; Aνακύκλωση Το σύστημα PFAND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Tryfon Kolitsopoulos</cp:lastModifiedBy>
  <cp:revision>35</cp:revision>
  <dcterms:created xsi:type="dcterms:W3CDTF">2013-01-27T09:14:16Z</dcterms:created>
  <dcterms:modified xsi:type="dcterms:W3CDTF">2026-10-05T12:45:42Z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0x0101006FBD04DED7A88A4F8DA84A7ACEFA1164</vt:lpwstr>
  </property>
  <property fmtid="{D5CDD505-2E9C-101B-9397-08002B2CF9AE}" pid="3" name="_dlc_DocIdItemGuid">
    <vt:lpwstr>65d14a96-cc05-4001-bc7b-a7260b4ba37f</vt:lpwstr>
  </property>
  <property fmtid="{D5CDD505-2E9C-101B-9397-08002B2CF9AE}" pid="4" name="MediaServiceImageTags">
    <vt:lpwstr/>
  </property>
</Properties>
</file>